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sldIdLst>
    <p:sldId id="256" r:id="rId2"/>
    <p:sldId id="437" r:id="rId3"/>
    <p:sldId id="493" r:id="rId4"/>
    <p:sldId id="494" r:id="rId5"/>
    <p:sldId id="512" r:id="rId6"/>
    <p:sldId id="515" r:id="rId7"/>
    <p:sldId id="524" r:id="rId8"/>
    <p:sldId id="513" r:id="rId9"/>
    <p:sldId id="514" r:id="rId10"/>
    <p:sldId id="517" r:id="rId11"/>
    <p:sldId id="516" r:id="rId12"/>
    <p:sldId id="519" r:id="rId13"/>
    <p:sldId id="518" r:id="rId14"/>
    <p:sldId id="520" r:id="rId15"/>
    <p:sldId id="521" r:id="rId16"/>
    <p:sldId id="384" r:id="rId17"/>
    <p:sldId id="525" r:id="rId18"/>
    <p:sldId id="522" r:id="rId19"/>
    <p:sldId id="523" r:id="rId20"/>
    <p:sldId id="526" r:id="rId21"/>
    <p:sldId id="527" r:id="rId22"/>
    <p:sldId id="350" r:id="rId23"/>
    <p:sldId id="340" r:id="rId24"/>
    <p:sldId id="528" r:id="rId25"/>
    <p:sldId id="529" r:id="rId26"/>
    <p:sldId id="53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41" autoAdjust="0"/>
  </p:normalViewPr>
  <p:slideViewPr>
    <p:cSldViewPr snapToGrid="0" snapToObjects="1">
      <p:cViewPr varScale="1">
        <p:scale>
          <a:sx n="94" d="100"/>
          <a:sy n="94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8360309128025656E-2"/>
          <c:y val="1.96078431372549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975308641975322E-2"/>
          <c:y val="0.19553934434666265"/>
          <c:w val="0.58024691358024694"/>
          <c:h val="0.76851294323503661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LOS - Lost Creek (Red-ish Colors)
APP - Applegate (Blu-ish Colors)</c:v>
                </c:pt>
              </c:strCache>
            </c:strRef>
          </c:tx>
          <c:dPt>
            <c:idx val="0"/>
            <c:bubble3D val="0"/>
            <c:spPr>
              <a:solidFill>
                <a:srgbClr val="FC1C04"/>
              </a:solidFill>
            </c:spPr>
            <c:extLst>
              <c:ext xmlns:c16="http://schemas.microsoft.com/office/drawing/2014/chart" uri="{C3380CC4-5D6E-409C-BE32-E72D297353CC}">
                <c16:uniqueId val="{00000000-5FC3-409F-BC9D-95AA3E8D486F}"/>
              </c:ext>
            </c:extLst>
          </c:dPt>
          <c:dPt>
            <c:idx val="1"/>
            <c:bubble3D val="0"/>
            <c:spPr>
              <a:solidFill>
                <a:srgbClr val="B55A4B"/>
              </a:solidFill>
            </c:spPr>
            <c:extLst>
              <c:ext xmlns:c16="http://schemas.microsoft.com/office/drawing/2014/chart" uri="{C3380CC4-5D6E-409C-BE32-E72D297353CC}">
                <c16:uniqueId val="{00000001-5FC3-409F-BC9D-95AA3E8D486F}"/>
              </c:ext>
            </c:extLst>
          </c:dPt>
          <c:dPt>
            <c:idx val="2"/>
            <c:bubble3D val="0"/>
            <c:spPr>
              <a:solidFill>
                <a:srgbClr val="9D3342"/>
              </a:solidFill>
            </c:spPr>
            <c:extLst>
              <c:ext xmlns:c16="http://schemas.microsoft.com/office/drawing/2014/chart" uri="{C3380CC4-5D6E-409C-BE32-E72D297353CC}">
                <c16:uniqueId val="{00000002-5FC3-409F-BC9D-95AA3E8D486F}"/>
              </c:ext>
            </c:extLst>
          </c:dPt>
          <c:dPt>
            <c:idx val="3"/>
            <c:bubble3D val="0"/>
            <c:spPr>
              <a:solidFill>
                <a:srgbClr val="FDAAA1"/>
              </a:solidFill>
            </c:spPr>
            <c:extLst>
              <c:ext xmlns:c16="http://schemas.microsoft.com/office/drawing/2014/chart" uri="{C3380CC4-5D6E-409C-BE32-E72D297353CC}">
                <c16:uniqueId val="{00000003-5FC3-409F-BC9D-95AA3E8D486F}"/>
              </c:ext>
            </c:extLst>
          </c:dPt>
          <c:dPt>
            <c:idx val="4"/>
            <c:bubble3D val="0"/>
            <c:spPr>
              <a:solidFill>
                <a:srgbClr val="387898"/>
              </a:solidFill>
            </c:spPr>
            <c:extLst>
              <c:ext xmlns:c16="http://schemas.microsoft.com/office/drawing/2014/chart" uri="{C3380CC4-5D6E-409C-BE32-E72D297353CC}">
                <c16:uniqueId val="{00000004-5FC3-409F-BC9D-95AA3E8D486F}"/>
              </c:ext>
            </c:extLst>
          </c:dPt>
          <c:dPt>
            <c:idx val="5"/>
            <c:bubble3D val="0"/>
            <c:spPr>
              <a:solidFill>
                <a:srgbClr val="0589CB"/>
              </a:solidFill>
            </c:spPr>
            <c:extLst>
              <c:ext xmlns:c16="http://schemas.microsoft.com/office/drawing/2014/chart" uri="{C3380CC4-5D6E-409C-BE32-E72D297353CC}">
                <c16:uniqueId val="{00000005-5FC3-409F-BC9D-95AA3E8D486F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6-5FC3-409F-BC9D-95AA3E8D486F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7-5FC3-409F-BC9D-95AA3E8D486F}"/>
              </c:ext>
            </c:extLst>
          </c:dPt>
          <c:cat>
            <c:strRef>
              <c:f>Sheet1!$A$2:$A$8</c:f>
              <c:strCache>
                <c:ptCount val="7"/>
                <c:pt idx="0">
                  <c:v>LOS - Fisheries Enhancement
(125,000 acre*feet)</c:v>
                </c:pt>
                <c:pt idx="1">
                  <c:v>LOS - Irrigation
(35,000 acre*feet)</c:v>
                </c:pt>
                <c:pt idx="2">
                  <c:v>LOS - Municipal &amp; Industrial
(10,000 acre*feet)</c:v>
                </c:pt>
                <c:pt idx="3">
                  <c:v>LOS  - Conservation Carryover
(135,000 acre*feet)</c:v>
                </c:pt>
                <c:pt idx="4">
                  <c:v>APP - Fisheries Enhancement
(40,000 acre*feet)</c:v>
                </c:pt>
                <c:pt idx="5">
                  <c:v>APP - Irrigation
(26,000 acre*feet)</c:v>
                </c:pt>
                <c:pt idx="6">
                  <c:v>APP - Conservation Carryover
(9,000 acre*feet)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125</c:v>
                </c:pt>
                <c:pt idx="1">
                  <c:v>35</c:v>
                </c:pt>
                <c:pt idx="2">
                  <c:v>10</c:v>
                </c:pt>
                <c:pt idx="3">
                  <c:v>135</c:v>
                </c:pt>
                <c:pt idx="4">
                  <c:v>40</c:v>
                </c:pt>
                <c:pt idx="5">
                  <c:v>26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3-409F-BC9D-95AA3E8D4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ayout>
        <c:manualLayout>
          <c:xMode val="edge"/>
          <c:yMode val="edge"/>
          <c:x val="0.60005540974044913"/>
          <c:y val="2.0678040244969397E-2"/>
          <c:w val="0.39068533100029174"/>
          <c:h val="0.95810483248417533"/>
        </c:manualLayout>
      </c:layout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C8940-FA37-EA40-8840-5062C4305CAC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596BB-BB55-4E40-A955-F3683DE2C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6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1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7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77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</a:t>
            </a:r>
            <a:r>
              <a:rPr lang="en-US" baseline="0" dirty="0"/>
              <a:t> Authorized Purposes (excepting Flood Risk Management) have specific maximum amounts allocated for release throughout the year.</a:t>
            </a:r>
          </a:p>
          <a:p>
            <a:r>
              <a:rPr lang="en-US" baseline="0" dirty="0"/>
              <a:t>Most years we have been able to fill and meet all of these amounts with the amount of water stored, which augments natural inflows to the reservoirs throughout the year.</a:t>
            </a:r>
          </a:p>
          <a:p>
            <a:r>
              <a:rPr lang="en-US" baseline="0" dirty="0"/>
              <a:t>Notable exceptions 2001 APP &amp; LOS, 2014 &amp; 2015 for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6F3D1-E8E2-4C17-AE93-587C9E3DB5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</a:t>
            </a:r>
            <a:r>
              <a:rPr lang="en-US" baseline="0" dirty="0"/>
              <a:t> all water in the reservoir is useable. At a certain point, only inflow will be passed to maintain a minimum amount of water for health of aquatic species in the reservoir. Everything above that level is useable storage.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6F3D1-E8E2-4C17-AE93-587C9E3DB5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/>
              <a:t>80 Acres of Hay</a:t>
            </a:r>
          </a:p>
          <a:p>
            <a:pPr lvl="3"/>
            <a:r>
              <a:rPr lang="en-US" dirty="0"/>
              <a:t>May is about 0.18 inches of </a:t>
            </a:r>
            <a:r>
              <a:rPr lang="en-US" dirty="0" err="1"/>
              <a:t>Etc</a:t>
            </a:r>
            <a:r>
              <a:rPr lang="en-US" dirty="0"/>
              <a:t> per day.</a:t>
            </a:r>
          </a:p>
          <a:p>
            <a:pPr lvl="4"/>
            <a:r>
              <a:rPr lang="en-US" dirty="0"/>
              <a:t>100% efficient system  =   0.6 CFS per 80 Acres.  </a:t>
            </a:r>
          </a:p>
          <a:p>
            <a:pPr lvl="4"/>
            <a:r>
              <a:rPr lang="en-US" dirty="0"/>
              <a:t>60% Efficient system = 1 CFS per 80 Acres.   (1/80</a:t>
            </a:r>
            <a:r>
              <a:rPr lang="en-US" baseline="30000" dirty="0"/>
              <a:t>th</a:t>
            </a:r>
            <a:r>
              <a:rPr lang="en-US" dirty="0"/>
              <a:t> CFS per Acre)  </a:t>
            </a:r>
          </a:p>
          <a:p>
            <a:pPr lvl="3"/>
            <a:r>
              <a:rPr lang="en-US" dirty="0"/>
              <a:t>July – 0.27 inches of </a:t>
            </a:r>
            <a:r>
              <a:rPr lang="en-US" dirty="0" err="1"/>
              <a:t>Etc</a:t>
            </a:r>
            <a:r>
              <a:rPr lang="en-US" dirty="0"/>
              <a:t> per day.</a:t>
            </a:r>
          </a:p>
          <a:p>
            <a:pPr lvl="4"/>
            <a:r>
              <a:rPr lang="en-US" dirty="0"/>
              <a:t>60% efficient system = 1.5 CFS per 80 Acres. (1/60</a:t>
            </a:r>
            <a:r>
              <a:rPr lang="en-US" baseline="30000" dirty="0"/>
              <a:t>th</a:t>
            </a:r>
            <a:r>
              <a:rPr lang="en-US" dirty="0"/>
              <a:t> CFS per Acre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6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29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78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596BB-BB55-4E40-A955-F3683DE2CD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demaggio@jswcd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3247-023-01152-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publication/373832702_Evaluating_the_hydrologic_effects_of_the_2021-2022_Scott_and_Shasta_irrigation_curtailments_using_remote_sensing_and_streamflow_gag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96096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Irrigation Management and Efficiency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9595" y="2615280"/>
            <a:ext cx="7304809" cy="1854201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100" dirty="0">
                <a:solidFill>
                  <a:schemeClr val="tx1"/>
                </a:solidFill>
              </a:rPr>
              <a:t>February 3</a:t>
            </a:r>
            <a:r>
              <a:rPr lang="en-US" sz="3100" baseline="30000" dirty="0">
                <a:solidFill>
                  <a:schemeClr val="tx1"/>
                </a:solidFill>
              </a:rPr>
              <a:t>rd</a:t>
            </a:r>
            <a:r>
              <a:rPr lang="en-US" sz="3100" dirty="0">
                <a:solidFill>
                  <a:schemeClr val="tx1"/>
                </a:solidFill>
              </a:rPr>
              <a:t>, 2024</a:t>
            </a:r>
          </a:p>
          <a:p>
            <a:r>
              <a:rPr lang="en-US" sz="3100" dirty="0">
                <a:solidFill>
                  <a:schemeClr val="tx1"/>
                </a:solidFill>
              </a:rPr>
              <a:t>Applegate Water Security Education Day</a:t>
            </a:r>
          </a:p>
          <a:p>
            <a:endParaRPr lang="en-US" sz="3100" dirty="0">
              <a:solidFill>
                <a:schemeClr val="tx1"/>
              </a:solidFill>
            </a:endParaRPr>
          </a:p>
          <a:p>
            <a:r>
              <a:rPr lang="en-US" sz="3100" dirty="0">
                <a:solidFill>
                  <a:schemeClr val="tx1"/>
                </a:solidFill>
              </a:rPr>
              <a:t>Paul DeMaggio, P.E., CID, CAIS</a:t>
            </a:r>
          </a:p>
          <a:p>
            <a:r>
              <a:rPr lang="en-US" sz="3100" dirty="0">
                <a:solidFill>
                  <a:schemeClr val="tx1"/>
                </a:solidFill>
              </a:rPr>
              <a:t>Water Resources Engineer</a:t>
            </a:r>
          </a:p>
          <a:p>
            <a:r>
              <a:rPr lang="en-US" sz="3100" dirty="0">
                <a:solidFill>
                  <a:schemeClr val="tx1"/>
                </a:solidFill>
              </a:rPr>
              <a:t>Jackson Soil and Water Conservation District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980EC74-EAB1-4F9B-B626-C78537D3AE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36" y="5298757"/>
            <a:ext cx="2357044" cy="1502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59187-F59F-72B5-2107-C4719AA4C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72" y="5417820"/>
            <a:ext cx="1781175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AE7EDD-222F-F84D-652B-D5DE59F48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093" y="5298757"/>
            <a:ext cx="14287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4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88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 of Water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6EC9-D31F-15A4-7BF6-6B56732A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2360506"/>
            <a:ext cx="7666567" cy="3583093"/>
          </a:xfrm>
        </p:spPr>
        <p:txBody>
          <a:bodyPr>
            <a:normAutofit fontScale="92500"/>
          </a:bodyPr>
          <a:lstStyle/>
          <a:p>
            <a:r>
              <a:rPr lang="en-US" dirty="0"/>
              <a:t>Most bang for your buck.</a:t>
            </a:r>
          </a:p>
          <a:p>
            <a:r>
              <a:rPr lang="en-US" dirty="0"/>
              <a:t>How much water do I need?  Depends on Goals:</a:t>
            </a:r>
          </a:p>
          <a:p>
            <a:r>
              <a:rPr lang="en-US" dirty="0"/>
              <a:t>Keep grass green.</a:t>
            </a:r>
          </a:p>
          <a:p>
            <a:pPr lvl="1"/>
            <a:r>
              <a:rPr lang="en-US" dirty="0"/>
              <a:t>Deficit irrigate to just keep crop alive</a:t>
            </a:r>
          </a:p>
          <a:p>
            <a:pPr lvl="1"/>
            <a:r>
              <a:rPr lang="en-US" dirty="0"/>
              <a:t>50 to 75% irrigation amount</a:t>
            </a:r>
          </a:p>
          <a:p>
            <a:r>
              <a:rPr lang="en-US" dirty="0"/>
              <a:t>Maximize Yield? </a:t>
            </a:r>
          </a:p>
          <a:p>
            <a:pPr lvl="1"/>
            <a:r>
              <a:rPr lang="en-US" dirty="0"/>
              <a:t>90 to 110% irrigation amount.  Efficient and uniform irrigation.</a:t>
            </a:r>
          </a:p>
          <a:p>
            <a:r>
              <a:rPr lang="en-US" dirty="0"/>
              <a:t>Maximize Net Income?  </a:t>
            </a:r>
          </a:p>
          <a:p>
            <a:pPr lvl="1"/>
            <a:r>
              <a:rPr lang="en-US" dirty="0"/>
              <a:t>Maybe 80% irrigation amount?  Varies.  </a:t>
            </a:r>
          </a:p>
        </p:txBody>
      </p:sp>
    </p:spTree>
    <p:extLst>
      <p:ext uri="{BB962C8B-B14F-4D97-AF65-F5344CB8AC3E}">
        <p14:creationId xmlns:p14="http://schemas.microsoft.com/office/powerpoint/2010/main" val="221331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 of Water</a:t>
            </a:r>
            <a:br>
              <a:rPr lang="en-US" dirty="0"/>
            </a:br>
            <a:r>
              <a:rPr lang="en-US" dirty="0"/>
              <a:t>Max Crop Water Productivity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8FF7B-E22F-BA54-2DEC-E8AAB2A1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612749"/>
            <a:ext cx="7159059" cy="5245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B6E9E-9D70-74C4-801C-64AE46C6E5A0}"/>
              </a:ext>
            </a:extLst>
          </p:cNvPr>
          <p:cNvSpPr txBox="1"/>
          <p:nvPr/>
        </p:nvSpPr>
        <p:spPr>
          <a:xfrm>
            <a:off x="1878418" y="1611848"/>
            <a:ext cx="5514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60% water applied = 80% yield</a:t>
            </a:r>
          </a:p>
          <a:p>
            <a:r>
              <a:rPr lang="en-US" dirty="0"/>
              <a:t>80% water applied = 90% yield</a:t>
            </a:r>
          </a:p>
          <a:p>
            <a:r>
              <a:rPr lang="en-US" dirty="0"/>
              <a:t>160% water applied = 80% yield.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5E8E6-CCC5-F481-E56C-FD13357A49E1}"/>
              </a:ext>
            </a:extLst>
          </p:cNvPr>
          <p:cNvSpPr txBox="1"/>
          <p:nvPr/>
        </p:nvSpPr>
        <p:spPr>
          <a:xfrm>
            <a:off x="6319520" y="6498880"/>
            <a:ext cx="1187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Harmsen</a:t>
            </a:r>
            <a:r>
              <a:rPr lang="en-US" sz="900" dirty="0"/>
              <a:t>,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B4965D-0B25-3BB5-6CD2-01BA9FF760D4}"/>
              </a:ext>
            </a:extLst>
          </p:cNvPr>
          <p:cNvSpPr/>
          <p:nvPr/>
        </p:nvSpPr>
        <p:spPr>
          <a:xfrm>
            <a:off x="3271520" y="2535178"/>
            <a:ext cx="1300480" cy="36421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 of Water </a:t>
            </a:r>
            <a:br>
              <a:rPr lang="en-US" dirty="0"/>
            </a:br>
            <a:r>
              <a:rPr lang="en-US" dirty="0"/>
              <a:t> Max Net Income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5104"/>
            <a:ext cx="3091633" cy="34506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Sweet spot of Water Applied to Net Income.</a:t>
            </a:r>
          </a:p>
          <a:p>
            <a:r>
              <a:rPr lang="en-US" dirty="0"/>
              <a:t>Increased water used by the crops does not equal the same increase in Net Income </a:t>
            </a:r>
          </a:p>
          <a:p>
            <a:r>
              <a:rPr lang="en-US" sz="1800" i="1" dirty="0"/>
              <a:t>ET = Evapotranspiration (Crop water Use)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87390-D3EF-E185-02F5-9707701B9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833" y="1717072"/>
            <a:ext cx="5007325" cy="4718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7BEFC-29F0-4937-C086-3D5A335604FE}"/>
              </a:ext>
            </a:extLst>
          </p:cNvPr>
          <p:cNvSpPr txBox="1"/>
          <p:nvPr/>
        </p:nvSpPr>
        <p:spPr>
          <a:xfrm>
            <a:off x="5273749" y="6355643"/>
            <a:ext cx="317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‘Relative Crop Water Use’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956AA-BFD7-5235-B30B-E087AD078DD9}"/>
              </a:ext>
            </a:extLst>
          </p:cNvPr>
          <p:cNvSpPr txBox="1"/>
          <p:nvPr/>
        </p:nvSpPr>
        <p:spPr>
          <a:xfrm>
            <a:off x="3452274" y="6181169"/>
            <a:ext cx="236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Trout, Manning (2019). An Economic and Biophysical Model of Deficit Irrigation. </a:t>
            </a:r>
            <a:r>
              <a:rPr lang="en-US" sz="900" i="1" dirty="0"/>
              <a:t>Agronomy Journal….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07411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How to Optimize Water Use?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1048"/>
            <a:ext cx="7800753" cy="38458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Good Management – Reduce losses – be efficient</a:t>
            </a:r>
          </a:p>
          <a:p>
            <a:r>
              <a:rPr lang="en-US" dirty="0"/>
              <a:t>Grow Crops appropriate with Climate, Water Availability, and Soil Conditions</a:t>
            </a:r>
          </a:p>
          <a:p>
            <a:r>
              <a:rPr lang="en-US" dirty="0"/>
              <a:t>Store Water during Wet periods for use in Dry periods</a:t>
            </a:r>
          </a:p>
          <a:p>
            <a:pPr lvl="1"/>
            <a:r>
              <a:rPr lang="en-US" dirty="0"/>
              <a:t>Soil water storage capacity – Organic Matter – Mulch</a:t>
            </a:r>
          </a:p>
          <a:p>
            <a:pPr lvl="1"/>
            <a:r>
              <a:rPr lang="en-US" dirty="0"/>
              <a:t>Regenerative Practices</a:t>
            </a:r>
          </a:p>
          <a:p>
            <a:pPr lvl="1"/>
            <a:r>
              <a:rPr lang="en-US" dirty="0"/>
              <a:t>Ponds / Tanks</a:t>
            </a:r>
          </a:p>
          <a:p>
            <a:r>
              <a:rPr lang="en-US" dirty="0"/>
              <a:t>Regulated Deficit Irrigation</a:t>
            </a:r>
          </a:p>
          <a:p>
            <a:r>
              <a:rPr lang="en-US" dirty="0"/>
              <a:t>Focus water on highest producing lands</a:t>
            </a:r>
          </a:p>
          <a:p>
            <a:r>
              <a:rPr lang="en-US" dirty="0"/>
              <a:t>Measure Crop Yields and Amount of Water Applied.   Keep a Water Management Journal.</a:t>
            </a:r>
          </a:p>
        </p:txBody>
      </p:sp>
    </p:spTree>
    <p:extLst>
      <p:ext uri="{BB962C8B-B14F-4D97-AF65-F5344CB8AC3E}">
        <p14:creationId xmlns:p14="http://schemas.microsoft.com/office/powerpoint/2010/main" val="3512896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Optimize on Shared Systems?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8900"/>
            <a:ext cx="8041758" cy="3450696"/>
          </a:xfrm>
        </p:spPr>
        <p:txBody>
          <a:bodyPr>
            <a:normAutofit/>
          </a:bodyPr>
          <a:lstStyle/>
          <a:p>
            <a:r>
              <a:rPr lang="en-US" dirty="0"/>
              <a:t>Education and Training for Water Users</a:t>
            </a:r>
          </a:p>
          <a:p>
            <a:r>
              <a:rPr lang="en-US" dirty="0"/>
              <a:t>Governance Structure – Open Communication</a:t>
            </a:r>
          </a:p>
          <a:p>
            <a:r>
              <a:rPr lang="en-US" dirty="0"/>
              <a:t>Equitable Availability of Water </a:t>
            </a:r>
          </a:p>
          <a:p>
            <a:r>
              <a:rPr lang="en-US" dirty="0"/>
              <a:t>Shared Responsibility</a:t>
            </a:r>
          </a:p>
          <a:p>
            <a:r>
              <a:rPr lang="en-US" dirty="0"/>
              <a:t>Cost of Water</a:t>
            </a:r>
          </a:p>
          <a:p>
            <a:r>
              <a:rPr lang="en-US" dirty="0"/>
              <a:t>Water Measurement</a:t>
            </a:r>
          </a:p>
          <a:p>
            <a:r>
              <a:rPr lang="en-US" dirty="0"/>
              <a:t>Transparency </a:t>
            </a:r>
          </a:p>
        </p:txBody>
      </p:sp>
    </p:spTree>
    <p:extLst>
      <p:ext uri="{BB962C8B-B14F-4D97-AF65-F5344CB8AC3E}">
        <p14:creationId xmlns:p14="http://schemas.microsoft.com/office/powerpoint/2010/main" val="180284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On-Farm Irrigation System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5226"/>
            <a:ext cx="8304028" cy="36757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Call up your local irrigation contractor for options and costs!  </a:t>
            </a:r>
          </a:p>
          <a:p>
            <a:r>
              <a:rPr lang="en-US" dirty="0"/>
              <a:t>Many different systems based on budget, crop type, terrain, soil, labor requirements, local contractor preference, and available parts and equipment.</a:t>
            </a:r>
          </a:p>
          <a:p>
            <a:r>
              <a:rPr lang="en-US" dirty="0"/>
              <a:t>Everyone wants a flexible system, that’s cheap to install, and doesn’t require much labor to operate.  </a:t>
            </a:r>
          </a:p>
          <a:p>
            <a:r>
              <a:rPr lang="en-US" dirty="0"/>
              <a:t>Pump (not shared) with on-demand water availability, with buried PVC pipe to various risers allows for the most options in terms of crop production.  </a:t>
            </a:r>
          </a:p>
          <a:p>
            <a:r>
              <a:rPr lang="en-US" dirty="0"/>
              <a:t>Flood irrigation is OK if managed well.  Its very difficult to manage well.  </a:t>
            </a:r>
          </a:p>
        </p:txBody>
      </p:sp>
    </p:spTree>
    <p:extLst>
      <p:ext uri="{BB962C8B-B14F-4D97-AF65-F5344CB8AC3E}">
        <p14:creationId xmlns:p14="http://schemas.microsoft.com/office/powerpoint/2010/main" val="2501424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On-Farm Irrigation System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FIELD CHARACTERISTICS</a:t>
            </a:r>
          </a:p>
        </p:txBody>
      </p:sp>
      <p:pic>
        <p:nvPicPr>
          <p:cNvPr id="11268" name="Picture 3" descr="square-fiel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19621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733799" y="2002057"/>
            <a:ext cx="3731476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Rectangular fields </a:t>
            </a:r>
          </a:p>
          <a:p>
            <a:r>
              <a:rPr lang="en-US" dirty="0"/>
              <a:t>Flat slope</a:t>
            </a:r>
          </a:p>
          <a:p>
            <a:r>
              <a:rPr lang="en-US" dirty="0"/>
              <a:t>Loamy soils</a:t>
            </a:r>
          </a:p>
          <a:p>
            <a:endParaRPr lang="en-US" dirty="0"/>
          </a:p>
          <a:p>
            <a:r>
              <a:rPr lang="en-US" b="1" dirty="0"/>
              <a:t>Many options – GO for it </a:t>
            </a:r>
          </a:p>
          <a:p>
            <a:endParaRPr lang="en-US" dirty="0"/>
          </a:p>
        </p:txBody>
      </p:sp>
      <p:pic>
        <p:nvPicPr>
          <p:cNvPr id="11271" name="Picture 8" descr="traffic_light_green_dan_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8286" y="1961823"/>
            <a:ext cx="12144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wexford-wiggly-field-boundary-cro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504" y="4038600"/>
            <a:ext cx="2796333" cy="23695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1274" name="TextBox 11"/>
          <p:cNvSpPr txBox="1">
            <a:spLocks noChangeArrowheads="1"/>
          </p:cNvSpPr>
          <p:nvPr/>
        </p:nvSpPr>
        <p:spPr bwMode="auto">
          <a:xfrm>
            <a:off x="3733800" y="4038600"/>
            <a:ext cx="3984486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Irregular Shaped Fields </a:t>
            </a:r>
          </a:p>
          <a:p>
            <a:r>
              <a:rPr lang="en-US" dirty="0"/>
              <a:t>Steep slopes </a:t>
            </a:r>
          </a:p>
          <a:p>
            <a:r>
              <a:rPr lang="en-US" dirty="0"/>
              <a:t>clay or sand soils</a:t>
            </a:r>
          </a:p>
          <a:p>
            <a:endParaRPr lang="en-US" dirty="0"/>
          </a:p>
          <a:p>
            <a:r>
              <a:rPr lang="en-US" b="1" dirty="0"/>
              <a:t>Fewer options - Pause </a:t>
            </a:r>
            <a:endParaRPr lang="en-US" dirty="0"/>
          </a:p>
          <a:p>
            <a:endParaRPr lang="en-US" dirty="0"/>
          </a:p>
        </p:txBody>
      </p:sp>
      <p:pic>
        <p:nvPicPr>
          <p:cNvPr id="11275" name="Picture 13" descr="traffic_light_yellow_dan_0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2736" y="4410299"/>
            <a:ext cx="1169988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367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Distribution System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Shared Irrigation Ditches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336B4DB6-525A-2EB9-0FC5-D885BDF5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5226"/>
            <a:ext cx="5624623" cy="3675714"/>
          </a:xfrm>
        </p:spPr>
        <p:txBody>
          <a:bodyPr>
            <a:normAutofit/>
          </a:bodyPr>
          <a:lstStyle/>
          <a:p>
            <a:r>
              <a:rPr lang="en-US" dirty="0"/>
              <a:t>Earthen Ditch</a:t>
            </a:r>
          </a:p>
          <a:p>
            <a:pPr lvl="1"/>
            <a:r>
              <a:rPr lang="en-US" dirty="0"/>
              <a:t>Lots of Maintenance to stop rodents, remove vegetation, prevent blowouts.  </a:t>
            </a:r>
          </a:p>
          <a:p>
            <a:r>
              <a:rPr lang="en-US" dirty="0"/>
              <a:t>Concrete and/or Rubber Liners</a:t>
            </a:r>
          </a:p>
          <a:p>
            <a:pPr lvl="1"/>
            <a:r>
              <a:rPr lang="en-US" dirty="0"/>
              <a:t>Less maintenance, less chance for blowouts</a:t>
            </a:r>
          </a:p>
          <a:p>
            <a:r>
              <a:rPr lang="en-US" dirty="0"/>
              <a:t>Piped and Buried</a:t>
            </a:r>
          </a:p>
          <a:p>
            <a:pPr lvl="1"/>
            <a:r>
              <a:rPr lang="en-US" dirty="0"/>
              <a:t>Longest lasting</a:t>
            </a:r>
          </a:p>
        </p:txBody>
      </p:sp>
      <p:pic>
        <p:nvPicPr>
          <p:cNvPr id="3" name="Picture 2" descr="A picture containing outdoor, nature, plant&#10;&#10;Description automatically generated">
            <a:extLst>
              <a:ext uri="{FF2B5EF4-FFF2-40B4-BE49-F238E27FC236}">
                <a16:creationId xmlns:a16="http://schemas.microsoft.com/office/drawing/2014/main" id="{BFF74675-4363-7D6C-89F9-81F3603AF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r="35019"/>
          <a:stretch/>
        </p:blipFill>
        <p:spPr>
          <a:xfrm rot="5400000">
            <a:off x="6196317" y="1891707"/>
            <a:ext cx="2166882" cy="2395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BA147-84A2-7DD5-87A2-5B8B2296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4" y="4604513"/>
            <a:ext cx="2395869" cy="17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Ag Water Quality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5226"/>
            <a:ext cx="8304028" cy="36757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SWCD’s help implement voluntary management practices to prevent water pollution such as:</a:t>
            </a:r>
          </a:p>
          <a:p>
            <a:pPr lvl="1"/>
            <a:r>
              <a:rPr lang="en-US" dirty="0"/>
              <a:t>Sediment and Erosion from Ag lands and farm roads</a:t>
            </a:r>
          </a:p>
          <a:p>
            <a:pPr lvl="1"/>
            <a:r>
              <a:rPr lang="en-US" dirty="0"/>
              <a:t>Pesticides and nutrients from irrigation runoff</a:t>
            </a:r>
          </a:p>
          <a:p>
            <a:pPr lvl="1"/>
            <a:r>
              <a:rPr lang="en-US" dirty="0"/>
              <a:t>Nutrients and bacteria from animal waste and manure</a:t>
            </a:r>
          </a:p>
          <a:p>
            <a:pPr lvl="1"/>
            <a:r>
              <a:rPr lang="en-US" dirty="0"/>
              <a:t>Warmer stream temperature from warm irrigation runoff and inadequate streamside vegetation</a:t>
            </a:r>
          </a:p>
          <a:p>
            <a:r>
              <a:rPr lang="en-US" dirty="0"/>
              <a:t>Oregon Department of Agriculture </a:t>
            </a:r>
          </a:p>
          <a:p>
            <a:pPr lvl="1"/>
            <a:r>
              <a:rPr lang="en-US" dirty="0"/>
              <a:t>OAR 603-090-000 through 0120</a:t>
            </a:r>
          </a:p>
          <a:p>
            <a:pPr lvl="1"/>
            <a:r>
              <a:rPr lang="en-US" dirty="0"/>
              <a:t>Enforcement authority for the prevention and control of water pollution from agricultural activities.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3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Funding and Programs for Water Management and Efficiency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A7247B-4191-044E-5E7A-77937B20D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5226"/>
            <a:ext cx="8304028" cy="36757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JSWCD</a:t>
            </a:r>
          </a:p>
          <a:p>
            <a:pPr lvl="1"/>
            <a:r>
              <a:rPr lang="en-US" dirty="0"/>
              <a:t>Funds and Staff resources are focused on a National Water Quality Initiative near Eagle Point for the next 3 to 7 years.  </a:t>
            </a:r>
          </a:p>
          <a:p>
            <a:pPr lvl="1"/>
            <a:r>
              <a:rPr lang="en-US" dirty="0"/>
              <a:t>Trying to develop an Ag Water Quality Rebate Program.  Small amount of funds to incentivize practices that reduce pollution to waterways from Agricultural practices in all areas of Jackson County.  </a:t>
            </a:r>
          </a:p>
          <a:p>
            <a:r>
              <a:rPr lang="en-US" dirty="0"/>
              <a:t>NRCS has assistance for irrigation improvements and have many different funding pools with various requirements.  Very popular option and widely used.</a:t>
            </a:r>
          </a:p>
          <a:p>
            <a:r>
              <a:rPr lang="en-US" dirty="0"/>
              <a:t>Other larger funding pools exist for Irrigation Improvements.  OWRD, OWEB, BOR</a:t>
            </a:r>
          </a:p>
          <a:p>
            <a:pPr lvl="1"/>
            <a:r>
              <a:rPr lang="en-US" dirty="0"/>
              <a:t>Projects must demonstrate Environmental, Social, and Economic Benefits.  </a:t>
            </a:r>
          </a:p>
          <a:p>
            <a:pPr lvl="1"/>
            <a:r>
              <a:rPr lang="en-US" dirty="0"/>
              <a:t>50% Match Required (typically)</a:t>
            </a:r>
          </a:p>
          <a:p>
            <a:pPr lvl="1"/>
            <a:r>
              <a:rPr lang="en-US" dirty="0"/>
              <a:t>Helps to have a sponsor or partner agency, such as APWC</a:t>
            </a:r>
          </a:p>
        </p:txBody>
      </p:sp>
    </p:spTree>
    <p:extLst>
      <p:ext uri="{BB962C8B-B14F-4D97-AF65-F5344CB8AC3E}">
        <p14:creationId xmlns:p14="http://schemas.microsoft.com/office/powerpoint/2010/main" val="50672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EDF35D-F36B-4ED8-AEA7-1574FCF4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839"/>
            <a:ext cx="8229600" cy="12527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Summary</a:t>
            </a:r>
          </a:p>
        </p:txBody>
      </p:sp>
      <p:pic>
        <p:nvPicPr>
          <p:cNvPr id="5" name="Picture 4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D469F960-5C09-45BE-99D5-14A95E6161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72" y="2357414"/>
            <a:ext cx="5631807" cy="422385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E0CC59-FB95-4361-9A5D-79427DAB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2" y="1811866"/>
            <a:ext cx="8229599" cy="241469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Agricultural Water Resource Management Terms</a:t>
            </a:r>
          </a:p>
          <a:p>
            <a:r>
              <a:rPr lang="en-US" dirty="0">
                <a:solidFill>
                  <a:schemeClr val="tx1"/>
                </a:solidFill>
              </a:rPr>
              <a:t>Optimizing Irrigation Water Use</a:t>
            </a:r>
          </a:p>
          <a:p>
            <a:r>
              <a:rPr lang="en-US" dirty="0">
                <a:solidFill>
                  <a:schemeClr val="tx1"/>
                </a:solidFill>
              </a:rPr>
              <a:t>Irrigation System Improvement Options – Ditches and On-Farm</a:t>
            </a:r>
          </a:p>
          <a:p>
            <a:r>
              <a:rPr lang="en-US" dirty="0">
                <a:solidFill>
                  <a:schemeClr val="tx1"/>
                </a:solidFill>
              </a:rPr>
              <a:t>Agricultural Water Quality</a:t>
            </a:r>
          </a:p>
          <a:p>
            <a:r>
              <a:rPr lang="en-US" dirty="0">
                <a:solidFill>
                  <a:schemeClr val="tx1"/>
                </a:solidFill>
              </a:rPr>
              <a:t>Funding and Programs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4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912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4CA8B-8A85-B5D4-C3FC-1DD695171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533700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 for listening, any questions?  </a:t>
            </a:r>
          </a:p>
          <a:p>
            <a:r>
              <a:rPr lang="en-US" dirty="0"/>
              <a:t>Resources:</a:t>
            </a:r>
          </a:p>
          <a:p>
            <a:pPr lvl="1"/>
            <a:r>
              <a:rPr lang="en-US" dirty="0"/>
              <a:t>Working with NRCS</a:t>
            </a:r>
          </a:p>
          <a:p>
            <a:pPr lvl="1"/>
            <a:r>
              <a:rPr lang="en-US" dirty="0"/>
              <a:t>ODA Ag Water Quality</a:t>
            </a:r>
          </a:p>
          <a:p>
            <a:pPr lvl="1"/>
            <a:r>
              <a:rPr lang="en-US" dirty="0"/>
              <a:t>Natural Resource Stewardship Handbook</a:t>
            </a:r>
          </a:p>
          <a:p>
            <a:pPr marL="0" indent="0">
              <a:buNone/>
            </a:pPr>
            <a:r>
              <a:rPr lang="en-US" dirty="0"/>
              <a:t>Feel free to reach out directly with any additional questions or concerns.  </a:t>
            </a:r>
          </a:p>
          <a:p>
            <a:r>
              <a:rPr lang="en-US" dirty="0"/>
              <a:t>Paul DeMaggio.   </a:t>
            </a:r>
            <a:r>
              <a:rPr lang="en-US" dirty="0">
                <a:hlinkClick r:id="rId3"/>
              </a:rPr>
              <a:t>Paul.demaggio@jswcd.org</a:t>
            </a:r>
            <a:r>
              <a:rPr lang="en-US" dirty="0"/>
              <a:t>   </a:t>
            </a:r>
          </a:p>
          <a:p>
            <a:pPr lvl="1"/>
            <a:r>
              <a:rPr lang="en-US" dirty="0"/>
              <a:t>541-630-0285</a:t>
            </a:r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121B175-7C98-7405-2F1A-8BB03E5402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71" y="1400152"/>
            <a:ext cx="2357044" cy="15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7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7EC0E-009E-1F8D-46CE-EE822DC5C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40ECA-A687-2D1B-EA8E-625AFA64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2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USACE Rogue River Basin Project Storage Amounts &amp; Allocations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A7CCF6-5A14-0062-BEE6-9EF6F98A7F42}"/>
              </a:ext>
            </a:extLst>
          </p:cNvPr>
          <p:cNvSpPr txBox="1"/>
          <p:nvPr/>
        </p:nvSpPr>
        <p:spPr>
          <a:xfrm>
            <a:off x="1587795" y="5699051"/>
            <a:ext cx="445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 David Tucker, </a:t>
            </a:r>
          </a:p>
          <a:p>
            <a:r>
              <a:rPr lang="en-US" dirty="0"/>
              <a:t>US Army Corps of Engineers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Lost Creek &amp; Applegate Refill 2015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1910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Pools are now drafting in support of authorized purposes</a:t>
            </a:r>
          </a:p>
          <a:p>
            <a:pPr eaLnBrk="1" hangingPunct="1"/>
            <a:r>
              <a:rPr lang="en-US" sz="2000" dirty="0"/>
              <a:t>Near average precipitation for the water year, near zero snowpack</a:t>
            </a:r>
          </a:p>
          <a:p>
            <a:pPr lvl="1" eaLnBrk="1" hangingPunct="1"/>
            <a:r>
              <a:rPr lang="en-US" sz="2000" dirty="0"/>
              <a:t>Lost Creek </a:t>
            </a:r>
          </a:p>
          <a:p>
            <a:pPr lvl="2" eaLnBrk="1" hangingPunct="1"/>
            <a:r>
              <a:rPr lang="en-US" sz="1600" dirty="0"/>
              <a:t>Total Storage Capacity 465,000 acre*ft</a:t>
            </a:r>
          </a:p>
          <a:p>
            <a:pPr lvl="2" eaLnBrk="1" hangingPunct="1"/>
            <a:r>
              <a:rPr lang="en-US" sz="1600" dirty="0"/>
              <a:t>1871.38’ / 0.62’ / 99% of useable capacity</a:t>
            </a:r>
          </a:p>
          <a:p>
            <a:pPr lvl="1" eaLnBrk="1" hangingPunct="1"/>
            <a:r>
              <a:rPr lang="en-US" sz="2000" dirty="0"/>
              <a:t>Applegate </a:t>
            </a:r>
          </a:p>
          <a:p>
            <a:pPr lvl="2" eaLnBrk="1" hangingPunct="1"/>
            <a:r>
              <a:rPr lang="en-US" sz="1600" dirty="0"/>
              <a:t>Total Storage Capacity ~ 70,000 acre*ft</a:t>
            </a:r>
          </a:p>
          <a:p>
            <a:pPr lvl="2" eaLnBrk="1" hangingPunct="1"/>
            <a:r>
              <a:rPr lang="en-US" sz="1600" dirty="0"/>
              <a:t>1955.78’ / 31.22’ / 63% of useable capacity</a:t>
            </a:r>
          </a:p>
          <a:p>
            <a:pPr lvl="1" eaLnBrk="1" hangingPunct="1"/>
            <a:r>
              <a:rPr lang="en-US" sz="2000" dirty="0"/>
              <a:t>Comparison of Total Storage Capacity</a:t>
            </a:r>
          </a:p>
          <a:p>
            <a:pPr lvl="2" eaLnBrk="1" hangingPunct="1"/>
            <a:r>
              <a:rPr lang="en-US" sz="1600" dirty="0"/>
              <a:t>*Howard Prairie – 62,100 acre*ft</a:t>
            </a:r>
          </a:p>
          <a:p>
            <a:pPr lvl="2" eaLnBrk="1" hangingPunct="1"/>
            <a:r>
              <a:rPr lang="en-US" sz="1600" dirty="0"/>
              <a:t>*Emigrant – 40,500 acre*ft </a:t>
            </a:r>
          </a:p>
          <a:p>
            <a:pPr lvl="2" eaLnBrk="1" hangingPunct="1">
              <a:buNone/>
            </a:pPr>
            <a:r>
              <a:rPr lang="en-US" sz="1200" dirty="0"/>
              <a:t>*Reference: www.usbr.gov</a:t>
            </a:r>
          </a:p>
          <a:p>
            <a:pPr lvl="1" eaLnBrk="1" hangingPunct="1">
              <a:buFont typeface="Arial" charset="0"/>
              <a:buNone/>
            </a:pPr>
            <a:endParaRPr lang="en-US" sz="2000" dirty="0"/>
          </a:p>
          <a:p>
            <a:pPr eaLnBrk="1" hangingPunct="1">
              <a:buFont typeface="Wingdings" pitchFamily="2" charset="2"/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7917B-4668-DF3D-620D-041E3BA10E27}"/>
              </a:ext>
            </a:extLst>
          </p:cNvPr>
          <p:cNvSpPr txBox="1"/>
          <p:nvPr/>
        </p:nvSpPr>
        <p:spPr>
          <a:xfrm>
            <a:off x="1899683" y="5543107"/>
            <a:ext cx="445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 David Tucker, </a:t>
            </a:r>
          </a:p>
          <a:p>
            <a:r>
              <a:rPr lang="en-US" dirty="0"/>
              <a:t>US Army Corps of Engineers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D58640-3E30-9472-CD57-D877D1A2D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7909A-D664-AD7A-2EB4-31CF34DB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05806-B666-FE29-E652-41BE8B72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88"/>
            <a:ext cx="9144000" cy="66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6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57E04-95F8-5157-41E7-2B0B4603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451"/>
            <a:ext cx="9144000" cy="292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F76FC-D6D9-D44A-E850-B1565FA9D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027" y="3131765"/>
            <a:ext cx="4721963" cy="31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3659A-D2EC-FBE4-2280-86A01163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30" y="754357"/>
            <a:ext cx="6867525" cy="547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CB33D-FD6A-210D-47A3-12101B08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5" y="3706332"/>
            <a:ext cx="2433768" cy="25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1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8D24B0-7BAB-4BB6-9C19-1450C91E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Irrigation Water Management</a:t>
            </a:r>
            <a:br>
              <a:rPr lang="en-US" dirty="0"/>
            </a:br>
            <a:r>
              <a:rPr lang="en-US" dirty="0"/>
              <a:t>(Irrigation Scheduling)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9218B-4700-E846-CF60-8974F291B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6152"/>
          <a:stretch/>
        </p:blipFill>
        <p:spPr bwMode="auto">
          <a:xfrm>
            <a:off x="1808480" y="1692656"/>
            <a:ext cx="7132320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AA1BB3-9F1E-2F42-9D1A-0B2AE09411FC}"/>
              </a:ext>
            </a:extLst>
          </p:cNvPr>
          <p:cNvSpPr/>
          <p:nvPr/>
        </p:nvSpPr>
        <p:spPr>
          <a:xfrm>
            <a:off x="4909737" y="1794256"/>
            <a:ext cx="1747520" cy="4928616"/>
          </a:xfrm>
          <a:prstGeom prst="round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9E97AC-68B5-4A88-8F97-E15A02DE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7830"/>
            <a:ext cx="1950720" cy="37606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to start irrigation?  </a:t>
            </a:r>
          </a:p>
          <a:p>
            <a:pPr lvl="1"/>
            <a:r>
              <a:rPr lang="en-US" dirty="0"/>
              <a:t>Soil Moisture</a:t>
            </a:r>
          </a:p>
          <a:p>
            <a:r>
              <a:rPr lang="en-US" dirty="0"/>
              <a:t>How many hours to irrigate for?</a:t>
            </a:r>
          </a:p>
          <a:p>
            <a:pPr lvl="1"/>
            <a:r>
              <a:rPr lang="en-US" dirty="0"/>
              <a:t>Depends on many factors.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B14A7F-2EC2-40DF-05F0-4CCD4570583D}"/>
              </a:ext>
            </a:extLst>
          </p:cNvPr>
          <p:cNvCxnSpPr/>
          <p:nvPr/>
        </p:nvCxnSpPr>
        <p:spPr>
          <a:xfrm>
            <a:off x="3017520" y="2255520"/>
            <a:ext cx="264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F510C6-7324-3C01-E7D0-D0FF2B3FB252}"/>
              </a:ext>
            </a:extLst>
          </p:cNvPr>
          <p:cNvCxnSpPr>
            <a:cxnSpLocks/>
          </p:cNvCxnSpPr>
          <p:nvPr/>
        </p:nvCxnSpPr>
        <p:spPr>
          <a:xfrm>
            <a:off x="2092960" y="2479040"/>
            <a:ext cx="924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72D9A8-C08B-19C0-0CFE-CF5C3FFA1270}"/>
              </a:ext>
            </a:extLst>
          </p:cNvPr>
          <p:cNvCxnSpPr>
            <a:cxnSpLocks/>
          </p:cNvCxnSpPr>
          <p:nvPr/>
        </p:nvCxnSpPr>
        <p:spPr>
          <a:xfrm>
            <a:off x="6888480" y="2499360"/>
            <a:ext cx="497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32B82-093E-7822-580F-254FCDD9A22B}"/>
              </a:ext>
            </a:extLst>
          </p:cNvPr>
          <p:cNvCxnSpPr/>
          <p:nvPr/>
        </p:nvCxnSpPr>
        <p:spPr>
          <a:xfrm>
            <a:off x="7609840" y="2255520"/>
            <a:ext cx="264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6B61ABE-354D-44BA-1113-C350F717C461}"/>
              </a:ext>
            </a:extLst>
          </p:cNvPr>
          <p:cNvSpPr txBox="1"/>
          <p:nvPr/>
        </p:nvSpPr>
        <p:spPr>
          <a:xfrm>
            <a:off x="2462572" y="6072108"/>
            <a:ext cx="2367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Blog.lib.umn.edu</a:t>
            </a:r>
          </a:p>
        </p:txBody>
      </p:sp>
    </p:spTree>
    <p:extLst>
      <p:ext uri="{BB962C8B-B14F-4D97-AF65-F5344CB8AC3E}">
        <p14:creationId xmlns:p14="http://schemas.microsoft.com/office/powerpoint/2010/main" val="17416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Irrigation Water Management (Ditches, Conveyance, Diversions)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6EC9-D31F-15A4-7BF6-6B56732A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When to open the headgate?   </a:t>
            </a:r>
          </a:p>
          <a:p>
            <a:pPr lvl="1"/>
            <a:r>
              <a:rPr lang="en-US" dirty="0"/>
              <a:t>Soil Moisture</a:t>
            </a:r>
          </a:p>
          <a:p>
            <a:pPr lvl="1"/>
            <a:r>
              <a:rPr lang="en-US" dirty="0"/>
              <a:t>Predicted Crop needs in the next week based on crop type and weather</a:t>
            </a:r>
          </a:p>
          <a:p>
            <a:r>
              <a:rPr lang="en-US" dirty="0"/>
              <a:t>How much water to divert down the ditch?</a:t>
            </a:r>
          </a:p>
          <a:p>
            <a:pPr lvl="1"/>
            <a:r>
              <a:rPr lang="en-US" dirty="0"/>
              <a:t>In reality, this is the water right and the RATE stated on the water right documents.  </a:t>
            </a:r>
          </a:p>
          <a:p>
            <a:pPr lvl="1"/>
            <a:r>
              <a:rPr lang="en-US" dirty="0"/>
              <a:t>In theory, this should be based on Acres actively irrigated.  Not the Acres on paper.  </a:t>
            </a:r>
          </a:p>
          <a:p>
            <a:r>
              <a:rPr lang="en-US" dirty="0"/>
              <a:t>When and how long does each user get to irrigate?  Rotation Schedule or On-Demand Schedule?</a:t>
            </a:r>
          </a:p>
          <a:p>
            <a:r>
              <a:rPr lang="en-US" dirty="0"/>
              <a:t>How much water to release from the Reservoir for use downstream?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8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Irrigation Efficiency On-Farm</a:t>
            </a:r>
            <a:br>
              <a:rPr lang="en-US" dirty="0"/>
            </a:br>
            <a:r>
              <a:rPr lang="en-US" dirty="0"/>
              <a:t>(more crop per drop)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6EC9-D31F-15A4-7BF6-6B56732A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56" y="2303721"/>
            <a:ext cx="7814733" cy="38224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Water Used (by the intended crop)  /  Water Applied </a:t>
            </a:r>
          </a:p>
          <a:p>
            <a:r>
              <a:rPr lang="en-US" dirty="0"/>
              <a:t>Important to be as efficient as possible and to use water without excessive waste</a:t>
            </a:r>
          </a:p>
          <a:p>
            <a:r>
              <a:rPr lang="en-US" dirty="0"/>
              <a:t>Inefficiencies caused by:</a:t>
            </a:r>
          </a:p>
          <a:p>
            <a:pPr lvl="1"/>
            <a:r>
              <a:rPr lang="en-US" dirty="0"/>
              <a:t>Runoff</a:t>
            </a:r>
          </a:p>
          <a:p>
            <a:pPr lvl="1"/>
            <a:r>
              <a:rPr lang="en-US" dirty="0"/>
              <a:t>Water ‘lost’ below the root zone (overwatering)</a:t>
            </a:r>
          </a:p>
          <a:p>
            <a:pPr lvl="1"/>
            <a:r>
              <a:rPr lang="en-US" dirty="0"/>
              <a:t>Evaporation off the soil and plant surfaces</a:t>
            </a:r>
          </a:p>
          <a:p>
            <a:pPr lvl="1"/>
            <a:r>
              <a:rPr lang="en-US" dirty="0"/>
              <a:t>Wind drift</a:t>
            </a:r>
          </a:p>
          <a:p>
            <a:pPr lvl="1"/>
            <a:r>
              <a:rPr lang="en-US" dirty="0"/>
              <a:t>Water use by weeds</a:t>
            </a:r>
          </a:p>
          <a:p>
            <a:r>
              <a:rPr lang="en-US" dirty="0"/>
              <a:t>Inefficient Irrigation Can lead to: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r>
              <a:rPr lang="en-US" dirty="0"/>
              <a:t>Runoff of fertilizer and nutrients into waterways or into groundwater</a:t>
            </a:r>
          </a:p>
          <a:p>
            <a:pPr lvl="1"/>
            <a:r>
              <a:rPr lang="en-US" dirty="0"/>
              <a:t>Poor crop yields</a:t>
            </a:r>
          </a:p>
          <a:p>
            <a:r>
              <a:rPr lang="en-US" dirty="0"/>
              <a:t>On-farm VS Basin Wide efficiency.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3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7FD7B-EC16-DA6A-3053-2A3C5445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Inefficient On-farm Irrigation</a:t>
            </a:r>
            <a:br>
              <a:rPr lang="en-US" dirty="0"/>
            </a:br>
            <a:r>
              <a:rPr lang="en-US" dirty="0"/>
              <a:t>‘Contour Flood Irrigation’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B2998-1DDD-A8C4-5B2F-C6AC47FB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1" y="2010537"/>
            <a:ext cx="6543784" cy="420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B8E62-A77C-762B-9AF3-F6A0D2F43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36" y="1674926"/>
            <a:ext cx="3245858" cy="2435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E9D59-31B4-D0B5-F692-59D9B9E35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948" y="4194531"/>
            <a:ext cx="3376644" cy="2535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89C8CC-CAB2-9ACF-046E-E8ECBA7A2D19}"/>
              </a:ext>
            </a:extLst>
          </p:cNvPr>
          <p:cNvSpPr txBox="1"/>
          <p:nvPr/>
        </p:nvSpPr>
        <p:spPr>
          <a:xfrm>
            <a:off x="324491" y="2024895"/>
            <a:ext cx="33766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Flood irrigation on uniformly graded land with good management can have very high efficiency!</a:t>
            </a:r>
          </a:p>
        </p:txBody>
      </p:sp>
    </p:spTree>
    <p:extLst>
      <p:ext uri="{BB962C8B-B14F-4D97-AF65-F5344CB8AC3E}">
        <p14:creationId xmlns:p14="http://schemas.microsoft.com/office/powerpoint/2010/main" val="912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D7FD7B-EC16-DA6A-3053-2A3C5445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Efficient On-farm Irrigation</a:t>
            </a:r>
            <a:br>
              <a:rPr lang="en-US" dirty="0"/>
            </a:br>
            <a:r>
              <a:rPr lang="en-US" dirty="0"/>
              <a:t>Drip, </a:t>
            </a:r>
            <a:r>
              <a:rPr lang="en-US" dirty="0" err="1"/>
              <a:t>MicroSpray</a:t>
            </a:r>
            <a:r>
              <a:rPr lang="en-US" dirty="0"/>
              <a:t>, Center Pivot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39AAF-672C-8090-E2C7-3D6DEECF7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5" y="1655975"/>
            <a:ext cx="3439665" cy="286205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60E09F3-185A-09EC-2239-CD9A27219B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474" y="1744476"/>
            <a:ext cx="4231291" cy="282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0E3D707-35CD-7438-3E02-7F9F3956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72" y="3482217"/>
            <a:ext cx="4294423" cy="320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2724FC-7FAC-075E-0475-75545C89D204}"/>
              </a:ext>
            </a:extLst>
          </p:cNvPr>
          <p:cNvSpPr txBox="1"/>
          <p:nvPr/>
        </p:nvSpPr>
        <p:spPr>
          <a:xfrm>
            <a:off x="6436950" y="4724683"/>
            <a:ext cx="241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Excellent Uniformity</a:t>
            </a:r>
          </a:p>
          <a:p>
            <a:r>
              <a:rPr lang="en-US" dirty="0"/>
              <a:t>Excellent Control</a:t>
            </a:r>
          </a:p>
        </p:txBody>
      </p:sp>
    </p:spTree>
    <p:extLst>
      <p:ext uri="{BB962C8B-B14F-4D97-AF65-F5344CB8AC3E}">
        <p14:creationId xmlns:p14="http://schemas.microsoft.com/office/powerpoint/2010/main" val="44880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Irrigation Efficiency Paradox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6EC9-D31F-15A4-7BF6-6B56732A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2509362"/>
            <a:ext cx="7666567" cy="35830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Efficiency Irrigation does mean less water is used.</a:t>
            </a:r>
          </a:p>
          <a:p>
            <a:pPr lvl="1"/>
            <a:r>
              <a:rPr lang="en-US" dirty="0"/>
              <a:t>Less water used means less water used.    Period.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Multiple studies have shown that improving irrigation efficiency alone does </a:t>
            </a:r>
            <a:r>
              <a:rPr lang="en-US" b="1" dirty="0"/>
              <a:t>not</a:t>
            </a:r>
            <a:r>
              <a:rPr lang="en-US" dirty="0"/>
              <a:t> equate to more water left in-stream, or in groundwater management areas.  </a:t>
            </a:r>
          </a:p>
          <a:p>
            <a:pPr lvl="1"/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https://www.nature.com/articles/s43247-023-01152-2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1800" u="sng" dirty="0">
                <a:solidFill>
                  <a:srgbClr val="0563C1"/>
                </a:solidFill>
                <a:effectLst/>
                <a:latin typeface="Verdana Pro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https://www.researchgate.net/publication/373832702_Evaluating_the_hydrologic_effects_of_the_2021-2022_Scott_and_Shasta_irrigation_curtailments_using_remote_sensing_and_streamflow_gages</a:t>
            </a: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51B50-A233-4C41-B059-AA0DAA7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88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Conservation</a:t>
            </a:r>
            <a:br>
              <a:rPr lang="en-US" dirty="0"/>
            </a:br>
            <a:r>
              <a:rPr lang="en-US" dirty="0"/>
              <a:t>(Using Less water)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886EC9-D31F-15A4-7BF6-6B56732A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2360506"/>
            <a:ext cx="7666567" cy="37862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Less water diverted into irrigation ditch or Less water pumped from well</a:t>
            </a:r>
          </a:p>
          <a:p>
            <a:pPr lvl="1"/>
            <a:r>
              <a:rPr lang="en-US" dirty="0"/>
              <a:t>Must be measured, not assumed.</a:t>
            </a:r>
          </a:p>
          <a:p>
            <a:r>
              <a:rPr lang="en-US" dirty="0"/>
              <a:t>More water remains for other uses (domestic, habitat, recreation, other irrigators)  - Working towards Balance.  </a:t>
            </a:r>
          </a:p>
          <a:p>
            <a:r>
              <a:rPr lang="en-US" dirty="0"/>
              <a:t>Not assumed based on efficiency of the on-farm system  </a:t>
            </a:r>
          </a:p>
          <a:p>
            <a:r>
              <a:rPr lang="en-US" dirty="0"/>
              <a:t>Deficit Irrigation – Giving the crops less than ideal amounts of water.  Some stress.  </a:t>
            </a:r>
          </a:p>
          <a:p>
            <a:r>
              <a:rPr lang="en-US" dirty="0"/>
              <a:t>Crop type affects water use.  Switching to more drought tolerant crops.</a:t>
            </a:r>
          </a:p>
          <a:p>
            <a:r>
              <a:rPr lang="en-US" dirty="0"/>
              <a:t>Irrigated Area is key factor.  Fallowing land.</a:t>
            </a:r>
          </a:p>
        </p:txBody>
      </p:sp>
    </p:spTree>
    <p:extLst>
      <p:ext uri="{BB962C8B-B14F-4D97-AF65-F5344CB8AC3E}">
        <p14:creationId xmlns:p14="http://schemas.microsoft.com/office/powerpoint/2010/main" val="11164641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10">
      <a:dk1>
        <a:sysClr val="windowText" lastClr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3233</TotalTime>
  <Words>1531</Words>
  <Application>Microsoft Office PowerPoint</Application>
  <PresentationFormat>On-screen Show (4:3)</PresentationFormat>
  <Paragraphs>202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Candara</vt:lpstr>
      <vt:lpstr>Symbol</vt:lpstr>
      <vt:lpstr>Verdana Pro</vt:lpstr>
      <vt:lpstr>Wingdings</vt:lpstr>
      <vt:lpstr>Waveform</vt:lpstr>
      <vt:lpstr> Irrigation Management and Efficiency</vt:lpstr>
      <vt:lpstr>Presentation Summary</vt:lpstr>
      <vt:lpstr>Irrigation Water Management (Irrigation Scheduling)</vt:lpstr>
      <vt:lpstr>Irrigation Water Management (Ditches, Conveyance, Diversions)</vt:lpstr>
      <vt:lpstr>Irrigation Efficiency On-Farm (more crop per drop)</vt:lpstr>
      <vt:lpstr>Inefficient On-farm Irrigation ‘Contour Flood Irrigation’</vt:lpstr>
      <vt:lpstr>Efficient On-farm Irrigation Drip, MicroSpray, Center Pivot</vt:lpstr>
      <vt:lpstr>Irrigation Efficiency Paradox</vt:lpstr>
      <vt:lpstr>Water Conservation (Using Less water)</vt:lpstr>
      <vt:lpstr>Optimization of Water </vt:lpstr>
      <vt:lpstr>Optimization of Water Max Crop Water Productivity</vt:lpstr>
      <vt:lpstr>Optimization of Water   Max Net Income</vt:lpstr>
      <vt:lpstr>How to Optimize Water Use?</vt:lpstr>
      <vt:lpstr>Optimize on Shared Systems?</vt:lpstr>
      <vt:lpstr>On-Farm Irrigation System</vt:lpstr>
      <vt:lpstr>On-Farm Irrigation System FIELD CHARACTERISTICS</vt:lpstr>
      <vt:lpstr>Distribution System Shared Irrigation Ditches</vt:lpstr>
      <vt:lpstr>Ag Water Quality </vt:lpstr>
      <vt:lpstr>Funding and Programs for Water Management and Efficiency</vt:lpstr>
      <vt:lpstr>Questions and Discussion</vt:lpstr>
      <vt:lpstr>PowerPoint Presentation</vt:lpstr>
      <vt:lpstr>USACE Rogue River Basin Project Storage Amounts &amp; Allocations</vt:lpstr>
      <vt:lpstr>Lost Creek &amp; Applegate Refill 2015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Landing</dc:title>
  <dc:creator>Stan and Katharine Dean</dc:creator>
  <cp:lastModifiedBy>Paul DeMaggio</cp:lastModifiedBy>
  <cp:revision>225</cp:revision>
  <dcterms:created xsi:type="dcterms:W3CDTF">2013-11-13T04:40:36Z</dcterms:created>
  <dcterms:modified xsi:type="dcterms:W3CDTF">2024-02-03T17:10:34Z</dcterms:modified>
</cp:coreProperties>
</file>