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29" r:id="rId5"/>
  </p:sldMasterIdLst>
  <p:notesMasterIdLst>
    <p:notesMasterId r:id="rId39"/>
  </p:notesMasterIdLst>
  <p:handoutMasterIdLst>
    <p:handoutMasterId r:id="rId40"/>
  </p:handoutMasterIdLst>
  <p:sldIdLst>
    <p:sldId id="257" r:id="rId6"/>
    <p:sldId id="287" r:id="rId7"/>
    <p:sldId id="270" r:id="rId8"/>
    <p:sldId id="259" r:id="rId9"/>
    <p:sldId id="262" r:id="rId10"/>
    <p:sldId id="328" r:id="rId11"/>
    <p:sldId id="276" r:id="rId12"/>
    <p:sldId id="274" r:id="rId13"/>
    <p:sldId id="286" r:id="rId14"/>
    <p:sldId id="264" r:id="rId15"/>
    <p:sldId id="282" r:id="rId16"/>
    <p:sldId id="275" r:id="rId17"/>
    <p:sldId id="268" r:id="rId18"/>
    <p:sldId id="329" r:id="rId19"/>
    <p:sldId id="330" r:id="rId20"/>
    <p:sldId id="278" r:id="rId21"/>
    <p:sldId id="289" r:id="rId22"/>
    <p:sldId id="322" r:id="rId23"/>
    <p:sldId id="316" r:id="rId24"/>
    <p:sldId id="323" r:id="rId25"/>
    <p:sldId id="324" r:id="rId26"/>
    <p:sldId id="327" r:id="rId27"/>
    <p:sldId id="326" r:id="rId28"/>
    <p:sldId id="320" r:id="rId29"/>
    <p:sldId id="318" r:id="rId30"/>
    <p:sldId id="279" r:id="rId31"/>
    <p:sldId id="285" r:id="rId32"/>
    <p:sldId id="284" r:id="rId33"/>
    <p:sldId id="331" r:id="rId34"/>
    <p:sldId id="332" r:id="rId35"/>
    <p:sldId id="283" r:id="rId36"/>
    <p:sldId id="273" r:id="rId37"/>
    <p:sldId id="272" r:id="rId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6"/>
    <a:srgbClr val="7C6856"/>
    <a:srgbClr val="BBD6F0"/>
    <a:srgbClr val="5B8F43"/>
    <a:srgbClr val="4A7729"/>
    <a:srgbClr val="DEE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80136-D548-40FE-9FCC-BF6A946DCE50}" v="1247" dt="2024-02-03T00:08:59.139"/>
    <p1510:client id="{5267634C-CC58-3077-E5B8-31E59084808E}" v="176" dt="2024-02-02T18:14:34.244"/>
    <p1510:client id="{A516560D-BCB4-4EA3-BA05-9632FF7F8CD3}" v="438" dt="2024-02-02T00:45:40.486"/>
  </p1510:revLst>
</p1510:revInfo>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11" autoAdjust="0"/>
  </p:normalViewPr>
  <p:slideViewPr>
    <p:cSldViewPr snapToGrid="0">
      <p:cViewPr varScale="1">
        <p:scale>
          <a:sx n="63" d="100"/>
          <a:sy n="63" d="100"/>
        </p:scale>
        <p:origin x="1109" y="53"/>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796BA-1DC3-4FE6-BBE2-9B46753942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49F69A3-DB50-4B4F-9642-638A1A7B4A50}">
      <dgm:prSet phldrT="[Text]" phldr="0"/>
      <dgm:spPr/>
      <dgm:t>
        <a:bodyPr/>
        <a:lstStyle/>
        <a:p>
          <a:pPr rtl="0"/>
          <a:r>
            <a:rPr lang="en-US">
              <a:latin typeface="Calibri"/>
              <a:cs typeface="Calibri"/>
            </a:rPr>
            <a:t>Water Rights Services</a:t>
          </a:r>
        </a:p>
      </dgm:t>
    </dgm:pt>
    <dgm:pt modelId="{262D69F5-34EB-4DD3-8BD7-8128D26C4918}" type="parTrans" cxnId="{FD6D6045-37D8-45B6-826D-71659C5A1E8F}">
      <dgm:prSet/>
      <dgm:spPr/>
      <dgm:t>
        <a:bodyPr/>
        <a:lstStyle/>
        <a:p>
          <a:endParaRPr lang="en-US"/>
        </a:p>
      </dgm:t>
    </dgm:pt>
    <dgm:pt modelId="{1E90876A-0D2D-463C-8C4F-95291262A328}" type="sibTrans" cxnId="{FD6D6045-37D8-45B6-826D-71659C5A1E8F}">
      <dgm:prSet/>
      <dgm:spPr/>
      <dgm:t>
        <a:bodyPr/>
        <a:lstStyle/>
        <a:p>
          <a:endParaRPr lang="en-US"/>
        </a:p>
      </dgm:t>
    </dgm:pt>
    <dgm:pt modelId="{F16FD5A5-34F6-427C-BC54-972939ED53C0}">
      <dgm:prSet phldrT="[Text]" phldr="0" custT="1"/>
      <dgm:spPr/>
      <dgm:t>
        <a:bodyPr/>
        <a:lstStyle/>
        <a:p>
          <a:pPr rtl="0">
            <a:spcAft>
              <a:spcPts val="600"/>
            </a:spcAft>
          </a:pPr>
          <a:r>
            <a:rPr lang="en-US" altLang="en-US" sz="1800" b="0"/>
            <a:t>Water 	Rights Program</a:t>
          </a:r>
          <a:endParaRPr lang="en-US" sz="1800" b="0">
            <a:latin typeface="Calibri"/>
            <a:cs typeface="Calibri"/>
          </a:endParaRPr>
        </a:p>
      </dgm:t>
    </dgm:pt>
    <dgm:pt modelId="{94041505-2EB2-4F22-B871-819A029B38F7}" type="parTrans" cxnId="{473B55D8-939E-4619-A325-031B16ED8A7A}">
      <dgm:prSet/>
      <dgm:spPr/>
      <dgm:t>
        <a:bodyPr/>
        <a:lstStyle/>
        <a:p>
          <a:endParaRPr lang="en-US"/>
        </a:p>
      </dgm:t>
    </dgm:pt>
    <dgm:pt modelId="{4A15E846-4C79-4ED4-96CA-DD108507AC73}" type="sibTrans" cxnId="{473B55D8-939E-4619-A325-031B16ED8A7A}">
      <dgm:prSet/>
      <dgm:spPr/>
      <dgm:t>
        <a:bodyPr/>
        <a:lstStyle/>
        <a:p>
          <a:endParaRPr lang="en-US"/>
        </a:p>
      </dgm:t>
    </dgm:pt>
    <dgm:pt modelId="{076EE2ED-D972-4524-9E15-C058496285C2}">
      <dgm:prSet phldrT="[Text]" phldr="0"/>
      <dgm:spPr/>
      <dgm:t>
        <a:bodyPr/>
        <a:lstStyle/>
        <a:p>
          <a:pPr rtl="0"/>
          <a:r>
            <a:rPr lang="en-US">
              <a:latin typeface="Calibri"/>
              <a:cs typeface="Calibri"/>
            </a:rPr>
            <a:t>Field Services Division</a:t>
          </a:r>
        </a:p>
      </dgm:t>
    </dgm:pt>
    <dgm:pt modelId="{AD641CF6-28BA-48B3-B933-9F006B6207E0}" type="parTrans" cxnId="{00974412-8985-4F23-9787-E1D4775E56F7}">
      <dgm:prSet/>
      <dgm:spPr/>
      <dgm:t>
        <a:bodyPr/>
        <a:lstStyle/>
        <a:p>
          <a:endParaRPr lang="en-US"/>
        </a:p>
      </dgm:t>
    </dgm:pt>
    <dgm:pt modelId="{9E2616A3-588E-45AF-A77F-F2DC3C2D83BC}" type="sibTrans" cxnId="{00974412-8985-4F23-9787-E1D4775E56F7}">
      <dgm:prSet/>
      <dgm:spPr/>
      <dgm:t>
        <a:bodyPr/>
        <a:lstStyle/>
        <a:p>
          <a:endParaRPr lang="en-US"/>
        </a:p>
      </dgm:t>
    </dgm:pt>
    <dgm:pt modelId="{C0AEB123-1E84-4095-A909-D64FC2372CFD}">
      <dgm:prSet phldrT="[Text]" phldr="0" custT="1"/>
      <dgm:spPr/>
      <dgm:t>
        <a:bodyPr/>
        <a:lstStyle/>
        <a:p>
          <a:pPr>
            <a:spcAft>
              <a:spcPts val="600"/>
            </a:spcAft>
          </a:pPr>
          <a:r>
            <a:rPr lang="en-US" altLang="en-US" sz="1800" b="0">
              <a:latin typeface="+mn-lt"/>
            </a:rPr>
            <a:t>Water Distribution</a:t>
          </a:r>
          <a:endParaRPr lang="en-US" sz="1800" b="0">
            <a:latin typeface="+mn-lt"/>
            <a:cs typeface="Calibri"/>
          </a:endParaRPr>
        </a:p>
      </dgm:t>
    </dgm:pt>
    <dgm:pt modelId="{744C72F8-C41C-4B34-AFB1-2971570DBE5C}" type="parTrans" cxnId="{048CD9C1-C7C6-47FD-8D76-7470E176D7B8}">
      <dgm:prSet/>
      <dgm:spPr/>
      <dgm:t>
        <a:bodyPr/>
        <a:lstStyle/>
        <a:p>
          <a:endParaRPr lang="en-US"/>
        </a:p>
      </dgm:t>
    </dgm:pt>
    <dgm:pt modelId="{FF6890C9-9E1A-43EB-BB70-3977160FE2DC}" type="sibTrans" cxnId="{048CD9C1-C7C6-47FD-8D76-7470E176D7B8}">
      <dgm:prSet/>
      <dgm:spPr/>
      <dgm:t>
        <a:bodyPr/>
        <a:lstStyle/>
        <a:p>
          <a:endParaRPr lang="en-US"/>
        </a:p>
      </dgm:t>
    </dgm:pt>
    <dgm:pt modelId="{01E3F48E-4C09-4C29-8F5F-5818E07E1196}">
      <dgm:prSet phldrT="[Text]" phldr="0"/>
      <dgm:spPr/>
      <dgm:t>
        <a:bodyPr/>
        <a:lstStyle/>
        <a:p>
          <a:pPr rtl="0"/>
          <a:r>
            <a:rPr lang="en-US">
              <a:latin typeface="Calibri"/>
              <a:cs typeface="Calibri"/>
            </a:rPr>
            <a:t>Technical Services Division</a:t>
          </a:r>
        </a:p>
      </dgm:t>
    </dgm:pt>
    <dgm:pt modelId="{911F22EA-869F-4741-B70B-7619A41E1E9E}" type="parTrans" cxnId="{3D753533-139D-46FD-ACDD-0C2D466E1B6D}">
      <dgm:prSet/>
      <dgm:spPr/>
      <dgm:t>
        <a:bodyPr/>
        <a:lstStyle/>
        <a:p>
          <a:endParaRPr lang="en-US"/>
        </a:p>
      </dgm:t>
    </dgm:pt>
    <dgm:pt modelId="{ABCDB8B7-BDDB-4AD6-9E25-B5E1B52686A8}" type="sibTrans" cxnId="{3D753533-139D-46FD-ACDD-0C2D466E1B6D}">
      <dgm:prSet/>
      <dgm:spPr/>
      <dgm:t>
        <a:bodyPr/>
        <a:lstStyle/>
        <a:p>
          <a:endParaRPr lang="en-US"/>
        </a:p>
      </dgm:t>
    </dgm:pt>
    <dgm:pt modelId="{B656F6B6-783B-44F6-A25A-113CAF0E2683}">
      <dgm:prSet phldrT="[Text]" phldr="0" custT="1"/>
      <dgm:spPr/>
      <dgm:t>
        <a:bodyPr/>
        <a:lstStyle/>
        <a:p>
          <a:pPr rtl="0">
            <a:spcAft>
              <a:spcPts val="600"/>
            </a:spcAft>
          </a:pPr>
          <a:r>
            <a:rPr lang="en-US" altLang="en-US" sz="1800" b="0">
              <a:latin typeface="+mn-lt"/>
              <a:cs typeface="Arial" panose="020B0604020202020204" pitchFamily="34" charset="0"/>
            </a:rPr>
            <a:t>Information Management</a:t>
          </a:r>
          <a:endParaRPr lang="en-US" sz="1800" b="0">
            <a:latin typeface="+mn-lt"/>
            <a:cs typeface="Calibri"/>
          </a:endParaRPr>
        </a:p>
      </dgm:t>
    </dgm:pt>
    <dgm:pt modelId="{93041DB8-D6B9-41CD-9B51-D2926A3B9692}" type="parTrans" cxnId="{BF2457E2-BEDB-460F-A215-6DA3AD33339C}">
      <dgm:prSet/>
      <dgm:spPr/>
      <dgm:t>
        <a:bodyPr/>
        <a:lstStyle/>
        <a:p>
          <a:endParaRPr lang="en-US"/>
        </a:p>
      </dgm:t>
    </dgm:pt>
    <dgm:pt modelId="{4DFA561D-BAD5-4FD8-B773-E7FB65C75158}" type="sibTrans" cxnId="{BF2457E2-BEDB-460F-A215-6DA3AD33339C}">
      <dgm:prSet/>
      <dgm:spPr/>
      <dgm:t>
        <a:bodyPr/>
        <a:lstStyle/>
        <a:p>
          <a:endParaRPr lang="en-US"/>
        </a:p>
      </dgm:t>
    </dgm:pt>
    <dgm:pt modelId="{1A5BE2E0-8928-429A-99F1-6C9511F359FB}">
      <dgm:prSet phldr="0"/>
      <dgm:spPr/>
      <dgm:t>
        <a:bodyPr/>
        <a:lstStyle/>
        <a:p>
          <a:pPr rtl="0"/>
          <a:r>
            <a:rPr lang="en-US">
              <a:latin typeface="Calibri"/>
              <a:cs typeface="Calibri"/>
            </a:rPr>
            <a:t>Director’s Office</a:t>
          </a:r>
        </a:p>
      </dgm:t>
    </dgm:pt>
    <dgm:pt modelId="{3535D51A-355B-4A0E-ACE6-4653669C7125}" type="parTrans" cxnId="{200539F0-13D2-415D-91AB-CEB59790567D}">
      <dgm:prSet/>
      <dgm:spPr/>
      <dgm:t>
        <a:bodyPr/>
        <a:lstStyle/>
        <a:p>
          <a:endParaRPr lang="en-US"/>
        </a:p>
      </dgm:t>
    </dgm:pt>
    <dgm:pt modelId="{B4134BAA-8899-4CAB-8A99-3347055C84F3}" type="sibTrans" cxnId="{200539F0-13D2-415D-91AB-CEB59790567D}">
      <dgm:prSet/>
      <dgm:spPr/>
      <dgm:t>
        <a:bodyPr/>
        <a:lstStyle/>
        <a:p>
          <a:endParaRPr lang="en-US"/>
        </a:p>
      </dgm:t>
    </dgm:pt>
    <dgm:pt modelId="{6879A5C2-992E-4E8A-8266-F3BC80A936B4}">
      <dgm:prSet phldr="0" custT="1"/>
      <dgm:spPr/>
      <dgm:t>
        <a:bodyPr/>
        <a:lstStyle/>
        <a:p>
          <a:pPr rtl="0">
            <a:spcAft>
              <a:spcPts val="600"/>
            </a:spcAft>
          </a:pPr>
          <a:r>
            <a:rPr lang="en-US" sz="1800">
              <a:latin typeface="Calibri"/>
              <a:cs typeface="Calibri"/>
            </a:rPr>
            <a:t>Oregon Water Commission</a:t>
          </a:r>
        </a:p>
      </dgm:t>
    </dgm:pt>
    <dgm:pt modelId="{CB2007BE-2613-441E-BA64-3A4A4B8FF7C3}" type="parTrans" cxnId="{6E1B0515-1839-467F-9AE8-D594DA5D473A}">
      <dgm:prSet/>
      <dgm:spPr/>
      <dgm:t>
        <a:bodyPr/>
        <a:lstStyle/>
        <a:p>
          <a:endParaRPr lang="en-US"/>
        </a:p>
      </dgm:t>
    </dgm:pt>
    <dgm:pt modelId="{3FA809D7-2092-417C-8824-488E7656D163}" type="sibTrans" cxnId="{6E1B0515-1839-467F-9AE8-D594DA5D473A}">
      <dgm:prSet/>
      <dgm:spPr/>
      <dgm:t>
        <a:bodyPr/>
        <a:lstStyle/>
        <a:p>
          <a:endParaRPr lang="en-US"/>
        </a:p>
      </dgm:t>
    </dgm:pt>
    <dgm:pt modelId="{41291953-095A-46FB-BAE8-64F8A881172B}">
      <dgm:prSet phldr="0" custT="1"/>
      <dgm:spPr/>
      <dgm:t>
        <a:bodyPr/>
        <a:lstStyle/>
        <a:p>
          <a:pPr rtl="0">
            <a:spcAft>
              <a:spcPts val="600"/>
            </a:spcAft>
          </a:pPr>
          <a:r>
            <a:rPr lang="en-US" sz="1800">
              <a:latin typeface="Calibri"/>
              <a:cs typeface="Calibri"/>
            </a:rPr>
            <a:t>Planning Assistance</a:t>
          </a:r>
        </a:p>
      </dgm:t>
    </dgm:pt>
    <dgm:pt modelId="{6D3F35FF-C463-4229-90E0-423EB569C4A2}" type="parTrans" cxnId="{C22352BF-AE65-4E47-9ADE-C7F8E5CC2F96}">
      <dgm:prSet/>
      <dgm:spPr/>
      <dgm:t>
        <a:bodyPr/>
        <a:lstStyle/>
        <a:p>
          <a:endParaRPr lang="en-US"/>
        </a:p>
      </dgm:t>
    </dgm:pt>
    <dgm:pt modelId="{57CC1D87-204C-4760-9E1E-A064F8CA26AE}" type="sibTrans" cxnId="{C22352BF-AE65-4E47-9ADE-C7F8E5CC2F96}">
      <dgm:prSet/>
      <dgm:spPr/>
      <dgm:t>
        <a:bodyPr/>
        <a:lstStyle/>
        <a:p>
          <a:endParaRPr lang="en-US"/>
        </a:p>
      </dgm:t>
    </dgm:pt>
    <dgm:pt modelId="{4C895689-C015-46E7-B5DC-D6F2AB6CE3C3}">
      <dgm:prSet phldr="0" custT="1"/>
      <dgm:spPr/>
      <dgm:t>
        <a:bodyPr/>
        <a:lstStyle/>
        <a:p>
          <a:pPr rtl="0">
            <a:spcAft>
              <a:spcPts val="600"/>
            </a:spcAft>
          </a:pPr>
          <a:r>
            <a:rPr lang="en-US" sz="1800">
              <a:latin typeface="Calibri"/>
              <a:cs typeface="Calibri"/>
            </a:rPr>
            <a:t>Community Engagement</a:t>
          </a:r>
        </a:p>
      </dgm:t>
    </dgm:pt>
    <dgm:pt modelId="{C3CD8522-F6A8-45A2-9F40-6C32B269BCB2}" type="parTrans" cxnId="{32F846A3-B073-4BFA-9C96-2EBC6296CD1C}">
      <dgm:prSet/>
      <dgm:spPr/>
      <dgm:t>
        <a:bodyPr/>
        <a:lstStyle/>
        <a:p>
          <a:endParaRPr lang="en-US"/>
        </a:p>
      </dgm:t>
    </dgm:pt>
    <dgm:pt modelId="{331EB96B-3F25-4BE4-9575-A649A90E3A9D}" type="sibTrans" cxnId="{32F846A3-B073-4BFA-9C96-2EBC6296CD1C}">
      <dgm:prSet/>
      <dgm:spPr/>
      <dgm:t>
        <a:bodyPr/>
        <a:lstStyle/>
        <a:p>
          <a:endParaRPr lang="en-US"/>
        </a:p>
      </dgm:t>
    </dgm:pt>
    <dgm:pt modelId="{1450235B-607D-4A23-B97F-086C23E39E71}">
      <dgm:prSet phldr="0" custT="1"/>
      <dgm:spPr/>
      <dgm:t>
        <a:bodyPr/>
        <a:lstStyle/>
        <a:p>
          <a:pPr rtl="0">
            <a:spcAft>
              <a:spcPts val="600"/>
            </a:spcAft>
          </a:pPr>
          <a:r>
            <a:rPr lang="en-US" sz="1800">
              <a:latin typeface="Calibri"/>
              <a:cs typeface="Calibri"/>
            </a:rPr>
            <a:t>Policy/ Legislative Coordination</a:t>
          </a:r>
        </a:p>
      </dgm:t>
    </dgm:pt>
    <dgm:pt modelId="{3279D9EE-29FB-4C5F-B3E3-53732E89C6AD}" type="parTrans" cxnId="{93E1A1A0-1B1F-45AD-8A69-8FC934F52FF4}">
      <dgm:prSet/>
      <dgm:spPr/>
      <dgm:t>
        <a:bodyPr/>
        <a:lstStyle/>
        <a:p>
          <a:endParaRPr lang="en-US"/>
        </a:p>
      </dgm:t>
    </dgm:pt>
    <dgm:pt modelId="{6C931EB9-776E-44B2-9385-9141185F2E66}" type="sibTrans" cxnId="{93E1A1A0-1B1F-45AD-8A69-8FC934F52FF4}">
      <dgm:prSet/>
      <dgm:spPr/>
      <dgm:t>
        <a:bodyPr/>
        <a:lstStyle/>
        <a:p>
          <a:endParaRPr lang="en-US"/>
        </a:p>
      </dgm:t>
    </dgm:pt>
    <dgm:pt modelId="{23A18C14-F58C-4B90-B29A-009DFBEC5868}">
      <dgm:prSet phldr="0"/>
      <dgm:spPr/>
      <dgm:t>
        <a:bodyPr/>
        <a:lstStyle/>
        <a:p>
          <a:pPr rtl="0">
            <a:spcAft>
              <a:spcPct val="15000"/>
            </a:spcAft>
          </a:pPr>
          <a:endParaRPr lang="en-US" sz="1700">
            <a:latin typeface="Georgia"/>
            <a:cs typeface="Calibri"/>
          </a:endParaRPr>
        </a:p>
      </dgm:t>
    </dgm:pt>
    <dgm:pt modelId="{EDFD6455-89AB-4E49-8216-D0B489203ABF}" type="parTrans" cxnId="{0B6449B6-B030-4B00-A7D7-05E0AD31FB54}">
      <dgm:prSet/>
      <dgm:spPr/>
      <dgm:t>
        <a:bodyPr/>
        <a:lstStyle/>
        <a:p>
          <a:endParaRPr lang="en-US"/>
        </a:p>
      </dgm:t>
    </dgm:pt>
    <dgm:pt modelId="{4B29EA32-1DE7-4880-937E-025C170AC010}" type="sibTrans" cxnId="{0B6449B6-B030-4B00-A7D7-05E0AD31FB54}">
      <dgm:prSet/>
      <dgm:spPr/>
      <dgm:t>
        <a:bodyPr/>
        <a:lstStyle/>
        <a:p>
          <a:endParaRPr lang="en-US"/>
        </a:p>
      </dgm:t>
    </dgm:pt>
    <dgm:pt modelId="{A76CD877-EC14-4D93-BE26-4772B17F5235}">
      <dgm:prSet phldrT="[Text]" phldr="0" custT="1"/>
      <dgm:spPr/>
      <dgm:t>
        <a:bodyPr/>
        <a:lstStyle/>
        <a:p>
          <a:pPr rtl="0">
            <a:spcAft>
              <a:spcPts val="600"/>
            </a:spcAft>
          </a:pPr>
          <a:r>
            <a:rPr lang="en-US" altLang="en-US" sz="1800" b="0">
              <a:latin typeface="+mn-lt"/>
              <a:cs typeface="Arial" panose="020B0604020202020204" pitchFamily="34" charset="0"/>
            </a:rPr>
            <a:t>Public Safety</a:t>
          </a:r>
        </a:p>
      </dgm:t>
    </dgm:pt>
    <dgm:pt modelId="{43763552-5367-4C0C-BE07-7C770F1D6A15}" type="parTrans" cxnId="{A7E4A8CD-1D7C-4015-9985-E2EAD420B71C}">
      <dgm:prSet/>
      <dgm:spPr/>
      <dgm:t>
        <a:bodyPr/>
        <a:lstStyle/>
        <a:p>
          <a:endParaRPr lang="en-US"/>
        </a:p>
      </dgm:t>
    </dgm:pt>
    <dgm:pt modelId="{8F76983D-A2AE-44AC-B97B-FC9AA8A0FE16}" type="sibTrans" cxnId="{A7E4A8CD-1D7C-4015-9985-E2EAD420B71C}">
      <dgm:prSet/>
      <dgm:spPr/>
      <dgm:t>
        <a:bodyPr/>
        <a:lstStyle/>
        <a:p>
          <a:endParaRPr lang="en-US"/>
        </a:p>
      </dgm:t>
    </dgm:pt>
    <dgm:pt modelId="{6C5E6630-99CA-4873-97F0-6AFC796D385A}">
      <dgm:prSet phldrT="[Text]" phldr="0" custT="1"/>
      <dgm:spPr/>
      <dgm:t>
        <a:bodyPr/>
        <a:lstStyle/>
        <a:p>
          <a:pPr rtl="0">
            <a:spcAft>
              <a:spcPct val="15000"/>
            </a:spcAft>
          </a:pPr>
          <a:r>
            <a:rPr lang="en-US" altLang="en-US" sz="1800" b="0">
              <a:latin typeface="+mn-lt"/>
              <a:cs typeface="Arial" panose="020B0604020202020204" pitchFamily="34" charset="0"/>
            </a:rPr>
            <a:t>Surface Water / Ground Water Investigations and </a:t>
          </a:r>
          <a:r>
            <a:rPr lang="en-US" sz="1800" b="0">
              <a:latin typeface="+mn-lt"/>
              <a:cs typeface="Calibri"/>
            </a:rPr>
            <a:t>Research</a:t>
          </a:r>
          <a:endParaRPr lang="en-US" altLang="en-US" sz="1800" b="0">
            <a:latin typeface="+mn-lt"/>
            <a:cs typeface="Arial" panose="020B0604020202020204" pitchFamily="34" charset="0"/>
          </a:endParaRPr>
        </a:p>
      </dgm:t>
    </dgm:pt>
    <dgm:pt modelId="{1C978540-D391-481B-B8E0-D46EB8EA7B92}" type="parTrans" cxnId="{D91B9F31-B928-410C-99C2-2CCEBE65D8C8}">
      <dgm:prSet/>
      <dgm:spPr/>
      <dgm:t>
        <a:bodyPr/>
        <a:lstStyle/>
        <a:p>
          <a:endParaRPr lang="en-US"/>
        </a:p>
      </dgm:t>
    </dgm:pt>
    <dgm:pt modelId="{2321D4DC-9CCF-42C2-8EC3-E0E7EC6C19DE}" type="sibTrans" cxnId="{D91B9F31-B928-410C-99C2-2CCEBE65D8C8}">
      <dgm:prSet/>
      <dgm:spPr/>
      <dgm:t>
        <a:bodyPr/>
        <a:lstStyle/>
        <a:p>
          <a:endParaRPr lang="en-US"/>
        </a:p>
      </dgm:t>
    </dgm:pt>
    <dgm:pt modelId="{CE176080-3595-43AC-8494-F8F7B5E67684}">
      <dgm:prSet custT="1"/>
      <dgm:spPr/>
      <dgm:t>
        <a:bodyPr/>
        <a:lstStyle/>
        <a:p>
          <a:pPr>
            <a:spcAft>
              <a:spcPts val="600"/>
            </a:spcAft>
          </a:pPr>
          <a:r>
            <a:rPr lang="en-US" altLang="en-US" sz="1800" b="0">
              <a:latin typeface="+mn-lt"/>
            </a:rPr>
            <a:t>Well Construction &amp; Inspection</a:t>
          </a:r>
        </a:p>
      </dgm:t>
    </dgm:pt>
    <dgm:pt modelId="{DF566091-9558-42EA-B5BF-BD960956CEC8}" type="parTrans" cxnId="{4A7BEA24-99AD-4604-B830-210B76496039}">
      <dgm:prSet/>
      <dgm:spPr/>
      <dgm:t>
        <a:bodyPr/>
        <a:lstStyle/>
        <a:p>
          <a:endParaRPr lang="en-US"/>
        </a:p>
      </dgm:t>
    </dgm:pt>
    <dgm:pt modelId="{376EF5DA-7389-4B3C-9A35-EC148F064C7B}" type="sibTrans" cxnId="{4A7BEA24-99AD-4604-B830-210B76496039}">
      <dgm:prSet/>
      <dgm:spPr/>
      <dgm:t>
        <a:bodyPr/>
        <a:lstStyle/>
        <a:p>
          <a:endParaRPr lang="en-US"/>
        </a:p>
      </dgm:t>
    </dgm:pt>
    <dgm:pt modelId="{D827824C-D55A-4F15-A4FC-6C7083879D30}">
      <dgm:prSet custT="1"/>
      <dgm:spPr/>
      <dgm:t>
        <a:bodyPr/>
        <a:lstStyle/>
        <a:p>
          <a:pPr>
            <a:spcAft>
              <a:spcPts val="600"/>
            </a:spcAft>
          </a:pPr>
          <a:r>
            <a:rPr lang="en-US" altLang="en-US" sz="1800" b="0">
              <a:latin typeface="+mn-lt"/>
            </a:rPr>
            <a:t>Hydrographic Data Collection</a:t>
          </a:r>
        </a:p>
      </dgm:t>
    </dgm:pt>
    <dgm:pt modelId="{6A07FADE-F0C0-4127-B98E-90C99E629645}" type="parTrans" cxnId="{6B159496-5173-4A3B-94DF-49E94A79E58F}">
      <dgm:prSet/>
      <dgm:spPr/>
      <dgm:t>
        <a:bodyPr/>
        <a:lstStyle/>
        <a:p>
          <a:endParaRPr lang="en-US"/>
        </a:p>
      </dgm:t>
    </dgm:pt>
    <dgm:pt modelId="{29C8069B-D651-414F-9DB7-B0C588569854}" type="sibTrans" cxnId="{6B159496-5173-4A3B-94DF-49E94A79E58F}">
      <dgm:prSet/>
      <dgm:spPr/>
      <dgm:t>
        <a:bodyPr/>
        <a:lstStyle/>
        <a:p>
          <a:endParaRPr lang="en-US"/>
        </a:p>
      </dgm:t>
    </dgm:pt>
    <dgm:pt modelId="{F74BD909-4909-45AE-A711-8509012CE3D3}">
      <dgm:prSet phldr="0" custT="1"/>
      <dgm:spPr/>
      <dgm:t>
        <a:bodyPr/>
        <a:lstStyle/>
        <a:p>
          <a:pPr rtl="0">
            <a:spcAft>
              <a:spcPts val="600"/>
            </a:spcAft>
          </a:pPr>
          <a:r>
            <a:rPr lang="en-US" sz="1800">
              <a:latin typeface="Calibri"/>
              <a:cs typeface="Calibri"/>
            </a:rPr>
            <a:t>Grants and Loans</a:t>
          </a:r>
        </a:p>
      </dgm:t>
    </dgm:pt>
    <dgm:pt modelId="{58D17EE2-F035-4057-8D14-2CC49DD9B866}" type="parTrans" cxnId="{D8E8A4AF-7EEB-4F3E-9071-DEF01220E418}">
      <dgm:prSet/>
      <dgm:spPr/>
      <dgm:t>
        <a:bodyPr/>
        <a:lstStyle/>
        <a:p>
          <a:endParaRPr lang="en-US"/>
        </a:p>
      </dgm:t>
    </dgm:pt>
    <dgm:pt modelId="{889C234D-99FA-4181-94FA-F45D32D07CC9}" type="sibTrans" cxnId="{D8E8A4AF-7EEB-4F3E-9071-DEF01220E418}">
      <dgm:prSet/>
      <dgm:spPr/>
      <dgm:t>
        <a:bodyPr/>
        <a:lstStyle/>
        <a:p>
          <a:endParaRPr lang="en-US"/>
        </a:p>
      </dgm:t>
    </dgm:pt>
    <dgm:pt modelId="{89F9CC1A-9243-467F-8E2E-D69AB610C5C4}">
      <dgm:prSet custT="1"/>
      <dgm:spPr/>
      <dgm:t>
        <a:bodyPr/>
        <a:lstStyle/>
        <a:p>
          <a:pPr rtl="0">
            <a:spcAft>
              <a:spcPts val="600"/>
            </a:spcAft>
          </a:pPr>
          <a:r>
            <a:rPr lang="en-US" altLang="en-US" sz="1800" b="0"/>
            <a:t>Adjudication Program</a:t>
          </a:r>
        </a:p>
      </dgm:t>
    </dgm:pt>
    <dgm:pt modelId="{7D97BC57-9BA9-4214-A7C1-4C4338A26A40}" type="parTrans" cxnId="{CBBFBCFF-8F58-4782-AF67-620BA9543C9F}">
      <dgm:prSet/>
      <dgm:spPr/>
      <dgm:t>
        <a:bodyPr/>
        <a:lstStyle/>
        <a:p>
          <a:endParaRPr lang="en-US"/>
        </a:p>
      </dgm:t>
    </dgm:pt>
    <dgm:pt modelId="{C66331FA-DF18-4576-AB11-B057B231D87F}" type="sibTrans" cxnId="{CBBFBCFF-8F58-4782-AF67-620BA9543C9F}">
      <dgm:prSet/>
      <dgm:spPr/>
      <dgm:t>
        <a:bodyPr/>
        <a:lstStyle/>
        <a:p>
          <a:endParaRPr lang="en-US"/>
        </a:p>
      </dgm:t>
    </dgm:pt>
    <dgm:pt modelId="{67A80AC9-9557-452A-A8E8-F580F7101632}">
      <dgm:prSet custT="1"/>
      <dgm:spPr/>
      <dgm:t>
        <a:bodyPr/>
        <a:lstStyle/>
        <a:p>
          <a:pPr rtl="0">
            <a:spcAft>
              <a:spcPts val="600"/>
            </a:spcAft>
          </a:pPr>
          <a:r>
            <a:rPr lang="en-US" altLang="en-US" sz="1800" b="0"/>
            <a:t>Water Right Transfers/Leases</a:t>
          </a:r>
        </a:p>
      </dgm:t>
    </dgm:pt>
    <dgm:pt modelId="{5D42DB8C-0F3E-41F8-8F0C-E4DC13E9B3E0}" type="parTrans" cxnId="{879688FC-8A56-4986-BD61-34C62821BF55}">
      <dgm:prSet/>
      <dgm:spPr/>
      <dgm:t>
        <a:bodyPr/>
        <a:lstStyle/>
        <a:p>
          <a:endParaRPr lang="en-US"/>
        </a:p>
      </dgm:t>
    </dgm:pt>
    <dgm:pt modelId="{5C7F3536-A258-4831-83A1-FC5F6EC36A05}" type="sibTrans" cxnId="{879688FC-8A56-4986-BD61-34C62821BF55}">
      <dgm:prSet/>
      <dgm:spPr/>
      <dgm:t>
        <a:bodyPr/>
        <a:lstStyle/>
        <a:p>
          <a:endParaRPr lang="en-US"/>
        </a:p>
      </dgm:t>
    </dgm:pt>
    <dgm:pt modelId="{D5A9668D-11D9-4DB0-BC3B-10EC8889CC8D}">
      <dgm:prSet custT="1"/>
      <dgm:spPr/>
      <dgm:t>
        <a:bodyPr/>
        <a:lstStyle/>
        <a:p>
          <a:pPr rtl="0">
            <a:spcAft>
              <a:spcPts val="600"/>
            </a:spcAft>
          </a:pPr>
          <a:r>
            <a:rPr lang="en-US" altLang="en-US" sz="1800" b="0"/>
            <a:t>Customer 	    Service Group</a:t>
          </a:r>
        </a:p>
      </dgm:t>
    </dgm:pt>
    <dgm:pt modelId="{F7A7DAE6-84C4-4E8C-B152-639055331CAA}" type="parTrans" cxnId="{307ECC5D-0E0F-4127-93DF-67A01EB2391C}">
      <dgm:prSet/>
      <dgm:spPr/>
      <dgm:t>
        <a:bodyPr/>
        <a:lstStyle/>
        <a:p>
          <a:endParaRPr lang="en-US"/>
        </a:p>
      </dgm:t>
    </dgm:pt>
    <dgm:pt modelId="{FC28764C-9569-4494-BCB8-EF4788F3FF32}" type="sibTrans" cxnId="{307ECC5D-0E0F-4127-93DF-67A01EB2391C}">
      <dgm:prSet/>
      <dgm:spPr/>
      <dgm:t>
        <a:bodyPr/>
        <a:lstStyle/>
        <a:p>
          <a:endParaRPr lang="en-US"/>
        </a:p>
      </dgm:t>
    </dgm:pt>
    <dgm:pt modelId="{EA04F0B3-8F44-4F95-BF55-5871659E325A}">
      <dgm:prSet custT="1"/>
      <dgm:spPr/>
      <dgm:t>
        <a:bodyPr/>
        <a:lstStyle/>
        <a:p>
          <a:pPr rtl="0">
            <a:spcAft>
              <a:spcPts val="600"/>
            </a:spcAft>
          </a:pPr>
          <a:r>
            <a:rPr lang="en-US" altLang="en-US" sz="1800" b="0"/>
            <a:t>Hydroelectric Program</a:t>
          </a:r>
        </a:p>
      </dgm:t>
    </dgm:pt>
    <dgm:pt modelId="{E13DACF9-1563-4DB9-B98D-5D1702FD322D}" type="parTrans" cxnId="{1CCCF9A0-9E3B-4166-8226-C4510BC28A1B}">
      <dgm:prSet/>
      <dgm:spPr/>
      <dgm:t>
        <a:bodyPr/>
        <a:lstStyle/>
        <a:p>
          <a:endParaRPr lang="en-US"/>
        </a:p>
      </dgm:t>
    </dgm:pt>
    <dgm:pt modelId="{1A19D245-D30B-4071-A76F-80A60DEA459D}" type="sibTrans" cxnId="{1CCCF9A0-9E3B-4166-8226-C4510BC28A1B}">
      <dgm:prSet/>
      <dgm:spPr/>
      <dgm:t>
        <a:bodyPr/>
        <a:lstStyle/>
        <a:p>
          <a:endParaRPr lang="en-US"/>
        </a:p>
      </dgm:t>
    </dgm:pt>
    <dgm:pt modelId="{6211C54D-EE2D-4A49-85D9-37424765121B}">
      <dgm:prSet custT="1"/>
      <dgm:spPr/>
      <dgm:t>
        <a:bodyPr/>
        <a:lstStyle/>
        <a:p>
          <a:pPr rtl="0">
            <a:spcAft>
              <a:spcPct val="15000"/>
            </a:spcAft>
          </a:pPr>
          <a:r>
            <a:rPr lang="en-US" altLang="en-US" sz="1800" b="0"/>
            <a:t>Conservation Program</a:t>
          </a:r>
        </a:p>
      </dgm:t>
    </dgm:pt>
    <dgm:pt modelId="{575FE228-9858-4E18-9641-F72BC4E89627}" type="parTrans" cxnId="{B536EE74-601D-43E5-921F-AF2435E900BD}">
      <dgm:prSet/>
      <dgm:spPr/>
      <dgm:t>
        <a:bodyPr/>
        <a:lstStyle/>
        <a:p>
          <a:endParaRPr lang="en-US"/>
        </a:p>
      </dgm:t>
    </dgm:pt>
    <dgm:pt modelId="{6233D9C3-0BE8-4B73-B277-0188456BD97F}" type="sibTrans" cxnId="{B536EE74-601D-43E5-921F-AF2435E900BD}">
      <dgm:prSet/>
      <dgm:spPr/>
      <dgm:t>
        <a:bodyPr/>
        <a:lstStyle/>
        <a:p>
          <a:endParaRPr lang="en-US"/>
        </a:p>
      </dgm:t>
    </dgm:pt>
    <dgm:pt modelId="{5564A0BA-29EF-4580-828C-4129107EFE37}">
      <dgm:prSet custT="1"/>
      <dgm:spPr/>
      <dgm:t>
        <a:bodyPr/>
        <a:lstStyle/>
        <a:p>
          <a:pPr>
            <a:spcAft>
              <a:spcPts val="600"/>
            </a:spcAft>
          </a:pPr>
          <a:r>
            <a:rPr lang="en-US" altLang="en-US" sz="1800" b="0">
              <a:latin typeface="+mn-lt"/>
            </a:rPr>
            <a:t>Watermaster Services</a:t>
          </a:r>
        </a:p>
      </dgm:t>
    </dgm:pt>
    <dgm:pt modelId="{09100FC9-700B-487F-BF69-1B839919D6D6}" type="parTrans" cxnId="{4A658EE7-FB2D-4DFB-AE71-81238CADF9C8}">
      <dgm:prSet/>
      <dgm:spPr/>
      <dgm:t>
        <a:bodyPr/>
        <a:lstStyle/>
        <a:p>
          <a:endParaRPr lang="en-US"/>
        </a:p>
      </dgm:t>
    </dgm:pt>
    <dgm:pt modelId="{21F81B0E-5762-4674-BCC1-7B32D0DBACD9}" type="sibTrans" cxnId="{4A658EE7-FB2D-4DFB-AE71-81238CADF9C8}">
      <dgm:prSet/>
      <dgm:spPr/>
      <dgm:t>
        <a:bodyPr/>
        <a:lstStyle/>
        <a:p>
          <a:endParaRPr lang="en-US"/>
        </a:p>
      </dgm:t>
    </dgm:pt>
    <dgm:pt modelId="{648E22CD-89AA-4843-AF49-C95E25464382}" type="pres">
      <dgm:prSet presAssocID="{87D796BA-1DC3-4FE6-BBE2-9B46753942D9}" presName="Name0" presStyleCnt="0">
        <dgm:presLayoutVars>
          <dgm:dir/>
          <dgm:animLvl val="lvl"/>
          <dgm:resizeHandles val="exact"/>
        </dgm:presLayoutVars>
      </dgm:prSet>
      <dgm:spPr/>
    </dgm:pt>
    <dgm:pt modelId="{7C3DE1E8-1185-403C-84B9-8651633E0F57}" type="pres">
      <dgm:prSet presAssocID="{B49F69A3-DB50-4B4F-9642-638A1A7B4A50}" presName="composite" presStyleCnt="0"/>
      <dgm:spPr/>
    </dgm:pt>
    <dgm:pt modelId="{0F35CC44-4EFE-4F09-9A96-86749AA5F32B}" type="pres">
      <dgm:prSet presAssocID="{B49F69A3-DB50-4B4F-9642-638A1A7B4A50}" presName="parTx" presStyleLbl="alignNode1" presStyleIdx="0" presStyleCnt="4">
        <dgm:presLayoutVars>
          <dgm:chMax val="0"/>
          <dgm:chPref val="0"/>
          <dgm:bulletEnabled val="1"/>
        </dgm:presLayoutVars>
      </dgm:prSet>
      <dgm:spPr/>
    </dgm:pt>
    <dgm:pt modelId="{72F0DF63-8210-4478-B8FF-A19C2741D45B}" type="pres">
      <dgm:prSet presAssocID="{B49F69A3-DB50-4B4F-9642-638A1A7B4A50}" presName="desTx" presStyleLbl="alignAccFollowNode1" presStyleIdx="0" presStyleCnt="4">
        <dgm:presLayoutVars>
          <dgm:bulletEnabled val="1"/>
        </dgm:presLayoutVars>
      </dgm:prSet>
      <dgm:spPr/>
    </dgm:pt>
    <dgm:pt modelId="{473B96F1-1CCC-44A8-8108-EA7866FB99B7}" type="pres">
      <dgm:prSet presAssocID="{1E90876A-0D2D-463C-8C4F-95291262A328}" presName="space" presStyleCnt="0"/>
      <dgm:spPr/>
    </dgm:pt>
    <dgm:pt modelId="{CBC1B21D-D3DB-494D-9CB6-AF89DBDCE8CC}" type="pres">
      <dgm:prSet presAssocID="{076EE2ED-D972-4524-9E15-C058496285C2}" presName="composite" presStyleCnt="0"/>
      <dgm:spPr/>
    </dgm:pt>
    <dgm:pt modelId="{0735F506-331C-4F49-B0DA-5776A1DE5844}" type="pres">
      <dgm:prSet presAssocID="{076EE2ED-D972-4524-9E15-C058496285C2}" presName="parTx" presStyleLbl="alignNode1" presStyleIdx="1" presStyleCnt="4">
        <dgm:presLayoutVars>
          <dgm:chMax val="0"/>
          <dgm:chPref val="0"/>
          <dgm:bulletEnabled val="1"/>
        </dgm:presLayoutVars>
      </dgm:prSet>
      <dgm:spPr/>
    </dgm:pt>
    <dgm:pt modelId="{267FA64C-FC89-4C59-B741-B1791A4A4762}" type="pres">
      <dgm:prSet presAssocID="{076EE2ED-D972-4524-9E15-C058496285C2}" presName="desTx" presStyleLbl="alignAccFollowNode1" presStyleIdx="1" presStyleCnt="4">
        <dgm:presLayoutVars>
          <dgm:bulletEnabled val="1"/>
        </dgm:presLayoutVars>
      </dgm:prSet>
      <dgm:spPr/>
    </dgm:pt>
    <dgm:pt modelId="{070AB9BC-308C-4017-A912-38772692BB60}" type="pres">
      <dgm:prSet presAssocID="{9E2616A3-588E-45AF-A77F-F2DC3C2D83BC}" presName="space" presStyleCnt="0"/>
      <dgm:spPr/>
    </dgm:pt>
    <dgm:pt modelId="{6BD9A0F5-8649-45F5-A08B-C169131D861E}" type="pres">
      <dgm:prSet presAssocID="{01E3F48E-4C09-4C29-8F5F-5818E07E1196}" presName="composite" presStyleCnt="0"/>
      <dgm:spPr/>
    </dgm:pt>
    <dgm:pt modelId="{614B974C-6AD1-4748-A721-3C4F7CA6F12F}" type="pres">
      <dgm:prSet presAssocID="{01E3F48E-4C09-4C29-8F5F-5818E07E1196}" presName="parTx" presStyleLbl="alignNode1" presStyleIdx="2" presStyleCnt="4">
        <dgm:presLayoutVars>
          <dgm:chMax val="0"/>
          <dgm:chPref val="0"/>
          <dgm:bulletEnabled val="1"/>
        </dgm:presLayoutVars>
      </dgm:prSet>
      <dgm:spPr/>
    </dgm:pt>
    <dgm:pt modelId="{2BAB626C-2A3E-45EE-85D2-9B55AB62C0EE}" type="pres">
      <dgm:prSet presAssocID="{01E3F48E-4C09-4C29-8F5F-5818E07E1196}" presName="desTx" presStyleLbl="alignAccFollowNode1" presStyleIdx="2" presStyleCnt="4">
        <dgm:presLayoutVars>
          <dgm:bulletEnabled val="1"/>
        </dgm:presLayoutVars>
      </dgm:prSet>
      <dgm:spPr/>
    </dgm:pt>
    <dgm:pt modelId="{09EC5278-5B07-46D8-9C9A-495D72EC8693}" type="pres">
      <dgm:prSet presAssocID="{ABCDB8B7-BDDB-4AD6-9E25-B5E1B52686A8}" presName="space" presStyleCnt="0"/>
      <dgm:spPr/>
    </dgm:pt>
    <dgm:pt modelId="{2A6C0B8F-87D6-40DB-82E9-C6EC276930DB}" type="pres">
      <dgm:prSet presAssocID="{1A5BE2E0-8928-429A-99F1-6C9511F359FB}" presName="composite" presStyleCnt="0"/>
      <dgm:spPr/>
    </dgm:pt>
    <dgm:pt modelId="{A5048B02-2E70-4D40-BB21-0E42A3601645}" type="pres">
      <dgm:prSet presAssocID="{1A5BE2E0-8928-429A-99F1-6C9511F359FB}" presName="parTx" presStyleLbl="alignNode1" presStyleIdx="3" presStyleCnt="4">
        <dgm:presLayoutVars>
          <dgm:chMax val="0"/>
          <dgm:chPref val="0"/>
          <dgm:bulletEnabled val="1"/>
        </dgm:presLayoutVars>
      </dgm:prSet>
      <dgm:spPr/>
    </dgm:pt>
    <dgm:pt modelId="{17B322F6-11DB-4480-9636-3C91B4432E3A}" type="pres">
      <dgm:prSet presAssocID="{1A5BE2E0-8928-429A-99F1-6C9511F359FB}" presName="desTx" presStyleLbl="alignAccFollowNode1" presStyleIdx="3" presStyleCnt="4">
        <dgm:presLayoutVars>
          <dgm:bulletEnabled val="1"/>
        </dgm:presLayoutVars>
      </dgm:prSet>
      <dgm:spPr/>
    </dgm:pt>
  </dgm:ptLst>
  <dgm:cxnLst>
    <dgm:cxn modelId="{3688FF0A-BAC8-4083-BB19-6F545F6EDC90}" type="presOf" srcId="{D5A9668D-11D9-4DB0-BC3B-10EC8889CC8D}" destId="{72F0DF63-8210-4478-B8FF-A19C2741D45B}" srcOrd="0" destOrd="3" presId="urn:microsoft.com/office/officeart/2005/8/layout/hList1"/>
    <dgm:cxn modelId="{7B18BD0B-3925-4A6C-A7B5-806F8E268BD3}" type="presOf" srcId="{B656F6B6-783B-44F6-A25A-113CAF0E2683}" destId="{2BAB626C-2A3E-45EE-85D2-9B55AB62C0EE}" srcOrd="0" destOrd="0" presId="urn:microsoft.com/office/officeart/2005/8/layout/hList1"/>
    <dgm:cxn modelId="{00974412-8985-4F23-9787-E1D4775E56F7}" srcId="{87D796BA-1DC3-4FE6-BBE2-9B46753942D9}" destId="{076EE2ED-D972-4524-9E15-C058496285C2}" srcOrd="1" destOrd="0" parTransId="{AD641CF6-28BA-48B3-B933-9F006B6207E0}" sibTransId="{9E2616A3-588E-45AF-A77F-F2DC3C2D83BC}"/>
    <dgm:cxn modelId="{6E1B0515-1839-467F-9AE8-D594DA5D473A}" srcId="{1A5BE2E0-8928-429A-99F1-6C9511F359FB}" destId="{6879A5C2-992E-4E8A-8266-F3BC80A936B4}" srcOrd="0" destOrd="0" parTransId="{CB2007BE-2613-441E-BA64-3A4A4B8FF7C3}" sibTransId="{3FA809D7-2092-417C-8824-488E7656D163}"/>
    <dgm:cxn modelId="{4A7BEA24-99AD-4604-B830-210B76496039}" srcId="{076EE2ED-D972-4524-9E15-C058496285C2}" destId="{CE176080-3595-43AC-8494-F8F7B5E67684}" srcOrd="1" destOrd="0" parTransId="{DF566091-9558-42EA-B5BF-BD960956CEC8}" sibTransId="{376EF5DA-7389-4B3C-9A35-EC148F064C7B}"/>
    <dgm:cxn modelId="{19ADCE2E-5C87-4649-B2A0-560D2C84D675}" type="presOf" srcId="{5564A0BA-29EF-4580-828C-4129107EFE37}" destId="{267FA64C-FC89-4C59-B741-B1791A4A4762}" srcOrd="0" destOrd="2" presId="urn:microsoft.com/office/officeart/2005/8/layout/hList1"/>
    <dgm:cxn modelId="{D91B9F31-B928-410C-99C2-2CCEBE65D8C8}" srcId="{01E3F48E-4C09-4C29-8F5F-5818E07E1196}" destId="{6C5E6630-99CA-4873-97F0-6AFC796D385A}" srcOrd="2" destOrd="0" parTransId="{1C978540-D391-481B-B8E0-D46EB8EA7B92}" sibTransId="{2321D4DC-9CCF-42C2-8EC3-E0E7EC6C19DE}"/>
    <dgm:cxn modelId="{3D753533-139D-46FD-ACDD-0C2D466E1B6D}" srcId="{87D796BA-1DC3-4FE6-BBE2-9B46753942D9}" destId="{01E3F48E-4C09-4C29-8F5F-5818E07E1196}" srcOrd="2" destOrd="0" parTransId="{911F22EA-869F-4741-B70B-7619A41E1E9E}" sibTransId="{ABCDB8B7-BDDB-4AD6-9E25-B5E1B52686A8}"/>
    <dgm:cxn modelId="{5621B936-63E0-4A27-B8D9-5F99412CDC36}" type="presOf" srcId="{87D796BA-1DC3-4FE6-BBE2-9B46753942D9}" destId="{648E22CD-89AA-4843-AF49-C95E25464382}" srcOrd="0" destOrd="0" presId="urn:microsoft.com/office/officeart/2005/8/layout/hList1"/>
    <dgm:cxn modelId="{84FAA43B-B96E-4BBF-B0FB-C6759590A33D}" type="presOf" srcId="{6211C54D-EE2D-4A49-85D9-37424765121B}" destId="{72F0DF63-8210-4478-B8FF-A19C2741D45B}" srcOrd="0" destOrd="5" presId="urn:microsoft.com/office/officeart/2005/8/layout/hList1"/>
    <dgm:cxn modelId="{307ECC5D-0E0F-4127-93DF-67A01EB2391C}" srcId="{B49F69A3-DB50-4B4F-9642-638A1A7B4A50}" destId="{D5A9668D-11D9-4DB0-BC3B-10EC8889CC8D}" srcOrd="3" destOrd="0" parTransId="{F7A7DAE6-84C4-4E8C-B152-639055331CAA}" sibTransId="{FC28764C-9569-4494-BCB8-EF4788F3FF32}"/>
    <dgm:cxn modelId="{D3720162-C595-4EE8-A60F-11CDAEC5240E}" type="presOf" srcId="{B49F69A3-DB50-4B4F-9642-638A1A7B4A50}" destId="{0F35CC44-4EFE-4F09-9A96-86749AA5F32B}" srcOrd="0" destOrd="0" presId="urn:microsoft.com/office/officeart/2005/8/layout/hList1"/>
    <dgm:cxn modelId="{FD6D6045-37D8-45B6-826D-71659C5A1E8F}" srcId="{87D796BA-1DC3-4FE6-BBE2-9B46753942D9}" destId="{B49F69A3-DB50-4B4F-9642-638A1A7B4A50}" srcOrd="0" destOrd="0" parTransId="{262D69F5-34EB-4DD3-8BD7-8128D26C4918}" sibTransId="{1E90876A-0D2D-463C-8C4F-95291262A328}"/>
    <dgm:cxn modelId="{0367BE67-786B-4292-9656-A95CB833B5A8}" type="presOf" srcId="{01E3F48E-4C09-4C29-8F5F-5818E07E1196}" destId="{614B974C-6AD1-4748-A721-3C4F7CA6F12F}" srcOrd="0" destOrd="0" presId="urn:microsoft.com/office/officeart/2005/8/layout/hList1"/>
    <dgm:cxn modelId="{4EF54B6B-FBFA-4D59-B890-1193A3B92601}" type="presOf" srcId="{1450235B-607D-4A23-B97F-086C23E39E71}" destId="{17B322F6-11DB-4480-9636-3C91B4432E3A}" srcOrd="0" destOrd="4" presId="urn:microsoft.com/office/officeart/2005/8/layout/hList1"/>
    <dgm:cxn modelId="{28138F6C-01FB-4143-A44A-9985296B49E4}" type="presOf" srcId="{D827824C-D55A-4F15-A4FC-6C7083879D30}" destId="{267FA64C-FC89-4C59-B741-B1791A4A4762}" srcOrd="0" destOrd="3" presId="urn:microsoft.com/office/officeart/2005/8/layout/hList1"/>
    <dgm:cxn modelId="{622C3570-95E3-4A10-B3A8-AD6D9F1390C4}" type="presOf" srcId="{CE176080-3595-43AC-8494-F8F7B5E67684}" destId="{267FA64C-FC89-4C59-B741-B1791A4A4762}" srcOrd="0" destOrd="1" presId="urn:microsoft.com/office/officeart/2005/8/layout/hList1"/>
    <dgm:cxn modelId="{47F92072-2E50-4CF9-BAE8-D311C7A9E74C}" type="presOf" srcId="{EA04F0B3-8F44-4F95-BF55-5871659E325A}" destId="{72F0DF63-8210-4478-B8FF-A19C2741D45B}" srcOrd="0" destOrd="4" presId="urn:microsoft.com/office/officeart/2005/8/layout/hList1"/>
    <dgm:cxn modelId="{B536EE74-601D-43E5-921F-AF2435E900BD}" srcId="{B49F69A3-DB50-4B4F-9642-638A1A7B4A50}" destId="{6211C54D-EE2D-4A49-85D9-37424765121B}" srcOrd="5" destOrd="0" parTransId="{575FE228-9858-4E18-9641-F72BC4E89627}" sibTransId="{6233D9C3-0BE8-4B73-B277-0188456BD97F}"/>
    <dgm:cxn modelId="{AA7D808C-D17F-4FAB-A502-64DB87254373}" type="presOf" srcId="{41291953-095A-46FB-BAE8-64F8A881172B}" destId="{17B322F6-11DB-4480-9636-3C91B4432E3A}" srcOrd="0" destOrd="2" presId="urn:microsoft.com/office/officeart/2005/8/layout/hList1"/>
    <dgm:cxn modelId="{FCDE5893-FFE9-497D-A1A5-72D01F9D3787}" type="presOf" srcId="{F74BD909-4909-45AE-A711-8509012CE3D3}" destId="{17B322F6-11DB-4480-9636-3C91B4432E3A}" srcOrd="0" destOrd="1" presId="urn:microsoft.com/office/officeart/2005/8/layout/hList1"/>
    <dgm:cxn modelId="{6B159496-5173-4A3B-94DF-49E94A79E58F}" srcId="{076EE2ED-D972-4524-9E15-C058496285C2}" destId="{D827824C-D55A-4F15-A4FC-6C7083879D30}" srcOrd="3" destOrd="0" parTransId="{6A07FADE-F0C0-4127-B98E-90C99E629645}" sibTransId="{29C8069B-D651-414F-9DB7-B0C588569854}"/>
    <dgm:cxn modelId="{A67C549E-52AE-4E1B-846E-BFA12114F9F0}" type="presOf" srcId="{A76CD877-EC14-4D93-BE26-4772B17F5235}" destId="{2BAB626C-2A3E-45EE-85D2-9B55AB62C0EE}" srcOrd="0" destOrd="1" presId="urn:microsoft.com/office/officeart/2005/8/layout/hList1"/>
    <dgm:cxn modelId="{93E1A1A0-1B1F-45AD-8A69-8FC934F52FF4}" srcId="{1A5BE2E0-8928-429A-99F1-6C9511F359FB}" destId="{1450235B-607D-4A23-B97F-086C23E39E71}" srcOrd="4" destOrd="0" parTransId="{3279D9EE-29FB-4C5F-B3E3-53732E89C6AD}" sibTransId="{6C931EB9-776E-44B2-9385-9141185F2E66}"/>
    <dgm:cxn modelId="{1CCCF9A0-9E3B-4166-8226-C4510BC28A1B}" srcId="{B49F69A3-DB50-4B4F-9642-638A1A7B4A50}" destId="{EA04F0B3-8F44-4F95-BF55-5871659E325A}" srcOrd="4" destOrd="0" parTransId="{E13DACF9-1563-4DB9-B98D-5D1702FD322D}" sibTransId="{1A19D245-D30B-4071-A76F-80A60DEA459D}"/>
    <dgm:cxn modelId="{32F846A3-B073-4BFA-9C96-2EBC6296CD1C}" srcId="{1A5BE2E0-8928-429A-99F1-6C9511F359FB}" destId="{4C895689-C015-46E7-B5DC-D6F2AB6CE3C3}" srcOrd="3" destOrd="0" parTransId="{C3CD8522-F6A8-45A2-9F40-6C32B269BCB2}" sibTransId="{331EB96B-3F25-4BE4-9575-A649A90E3A9D}"/>
    <dgm:cxn modelId="{D8E8A4AF-7EEB-4F3E-9071-DEF01220E418}" srcId="{1A5BE2E0-8928-429A-99F1-6C9511F359FB}" destId="{F74BD909-4909-45AE-A711-8509012CE3D3}" srcOrd="1" destOrd="0" parTransId="{58D17EE2-F035-4057-8D14-2CC49DD9B866}" sibTransId="{889C234D-99FA-4181-94FA-F45D32D07CC9}"/>
    <dgm:cxn modelId="{1B6CFEB5-84BA-4E23-9C88-EA20A9C0B3E6}" type="presOf" srcId="{1A5BE2E0-8928-429A-99F1-6C9511F359FB}" destId="{A5048B02-2E70-4D40-BB21-0E42A3601645}" srcOrd="0" destOrd="0" presId="urn:microsoft.com/office/officeart/2005/8/layout/hList1"/>
    <dgm:cxn modelId="{0B6449B6-B030-4B00-A7D7-05E0AD31FB54}" srcId="{B49F69A3-DB50-4B4F-9642-638A1A7B4A50}" destId="{23A18C14-F58C-4B90-B29A-009DFBEC5868}" srcOrd="6" destOrd="0" parTransId="{EDFD6455-89AB-4E49-8216-D0B489203ABF}" sibTransId="{4B29EA32-1DE7-4880-937E-025C170AC010}"/>
    <dgm:cxn modelId="{C22352BF-AE65-4E47-9ADE-C7F8E5CC2F96}" srcId="{1A5BE2E0-8928-429A-99F1-6C9511F359FB}" destId="{41291953-095A-46FB-BAE8-64F8A881172B}" srcOrd="2" destOrd="0" parTransId="{6D3F35FF-C463-4229-90E0-423EB569C4A2}" sibTransId="{57CC1D87-204C-4760-9E1E-A064F8CA26AE}"/>
    <dgm:cxn modelId="{30E577C1-FD85-404D-A302-CE247264096E}" type="presOf" srcId="{67A80AC9-9557-452A-A8E8-F580F7101632}" destId="{72F0DF63-8210-4478-B8FF-A19C2741D45B}" srcOrd="0" destOrd="2" presId="urn:microsoft.com/office/officeart/2005/8/layout/hList1"/>
    <dgm:cxn modelId="{048CD9C1-C7C6-47FD-8D76-7470E176D7B8}" srcId="{076EE2ED-D972-4524-9E15-C058496285C2}" destId="{C0AEB123-1E84-4095-A909-D64FC2372CFD}" srcOrd="0" destOrd="0" parTransId="{744C72F8-C41C-4B34-AFB1-2971570DBE5C}" sibTransId="{FF6890C9-9E1A-43EB-BB70-3977160FE2DC}"/>
    <dgm:cxn modelId="{A7E4A8CD-1D7C-4015-9985-E2EAD420B71C}" srcId="{01E3F48E-4C09-4C29-8F5F-5818E07E1196}" destId="{A76CD877-EC14-4D93-BE26-4772B17F5235}" srcOrd="1" destOrd="0" parTransId="{43763552-5367-4C0C-BE07-7C770F1D6A15}" sibTransId="{8F76983D-A2AE-44AC-B97B-FC9AA8A0FE16}"/>
    <dgm:cxn modelId="{F9BAF0CF-2A39-4D9E-AC71-F582EDEC3F99}" type="presOf" srcId="{89F9CC1A-9243-467F-8E2E-D69AB610C5C4}" destId="{72F0DF63-8210-4478-B8FF-A19C2741D45B}" srcOrd="0" destOrd="1" presId="urn:microsoft.com/office/officeart/2005/8/layout/hList1"/>
    <dgm:cxn modelId="{3BDF15D4-E17F-481A-871F-02FE183B3D36}" type="presOf" srcId="{076EE2ED-D972-4524-9E15-C058496285C2}" destId="{0735F506-331C-4F49-B0DA-5776A1DE5844}" srcOrd="0" destOrd="0" presId="urn:microsoft.com/office/officeart/2005/8/layout/hList1"/>
    <dgm:cxn modelId="{473B55D8-939E-4619-A325-031B16ED8A7A}" srcId="{B49F69A3-DB50-4B4F-9642-638A1A7B4A50}" destId="{F16FD5A5-34F6-427C-BC54-972939ED53C0}" srcOrd="0" destOrd="0" parTransId="{94041505-2EB2-4F22-B871-819A029B38F7}" sibTransId="{4A15E846-4C79-4ED4-96CA-DD108507AC73}"/>
    <dgm:cxn modelId="{ABDA67DD-E823-4804-8EEF-AA03DD0AE011}" type="presOf" srcId="{23A18C14-F58C-4B90-B29A-009DFBEC5868}" destId="{72F0DF63-8210-4478-B8FF-A19C2741D45B}" srcOrd="0" destOrd="6" presId="urn:microsoft.com/office/officeart/2005/8/layout/hList1"/>
    <dgm:cxn modelId="{BF2457E2-BEDB-460F-A215-6DA3AD33339C}" srcId="{01E3F48E-4C09-4C29-8F5F-5818E07E1196}" destId="{B656F6B6-783B-44F6-A25A-113CAF0E2683}" srcOrd="0" destOrd="0" parTransId="{93041DB8-D6B9-41CD-9B51-D2926A3B9692}" sibTransId="{4DFA561D-BAD5-4FD8-B773-E7FB65C75158}"/>
    <dgm:cxn modelId="{51D984E3-2353-425C-86D7-8EFF7A410D96}" type="presOf" srcId="{4C895689-C015-46E7-B5DC-D6F2AB6CE3C3}" destId="{17B322F6-11DB-4480-9636-3C91B4432E3A}" srcOrd="0" destOrd="3" presId="urn:microsoft.com/office/officeart/2005/8/layout/hList1"/>
    <dgm:cxn modelId="{B9B6E1E3-0652-4247-A674-759B786158F0}" type="presOf" srcId="{C0AEB123-1E84-4095-A909-D64FC2372CFD}" destId="{267FA64C-FC89-4C59-B741-B1791A4A4762}" srcOrd="0" destOrd="0" presId="urn:microsoft.com/office/officeart/2005/8/layout/hList1"/>
    <dgm:cxn modelId="{4A658EE7-FB2D-4DFB-AE71-81238CADF9C8}" srcId="{076EE2ED-D972-4524-9E15-C058496285C2}" destId="{5564A0BA-29EF-4580-828C-4129107EFE37}" srcOrd="2" destOrd="0" parTransId="{09100FC9-700B-487F-BF69-1B839919D6D6}" sibTransId="{21F81B0E-5762-4674-BCC1-7B32D0DBACD9}"/>
    <dgm:cxn modelId="{68AC79E9-58A6-4829-A9D7-5F14ACEA50C6}" type="presOf" srcId="{6879A5C2-992E-4E8A-8266-F3BC80A936B4}" destId="{17B322F6-11DB-4480-9636-3C91B4432E3A}" srcOrd="0" destOrd="0" presId="urn:microsoft.com/office/officeart/2005/8/layout/hList1"/>
    <dgm:cxn modelId="{792E67EA-F18F-4631-89B5-674C8B74494C}" type="presOf" srcId="{6C5E6630-99CA-4873-97F0-6AFC796D385A}" destId="{2BAB626C-2A3E-45EE-85D2-9B55AB62C0EE}" srcOrd="0" destOrd="2" presId="urn:microsoft.com/office/officeart/2005/8/layout/hList1"/>
    <dgm:cxn modelId="{2550BDEE-F960-410F-A65D-5492FDE9016D}" type="presOf" srcId="{F16FD5A5-34F6-427C-BC54-972939ED53C0}" destId="{72F0DF63-8210-4478-B8FF-A19C2741D45B}" srcOrd="0" destOrd="0" presId="urn:microsoft.com/office/officeart/2005/8/layout/hList1"/>
    <dgm:cxn modelId="{200539F0-13D2-415D-91AB-CEB59790567D}" srcId="{87D796BA-1DC3-4FE6-BBE2-9B46753942D9}" destId="{1A5BE2E0-8928-429A-99F1-6C9511F359FB}" srcOrd="3" destOrd="0" parTransId="{3535D51A-355B-4A0E-ACE6-4653669C7125}" sibTransId="{B4134BAA-8899-4CAB-8A99-3347055C84F3}"/>
    <dgm:cxn modelId="{879688FC-8A56-4986-BD61-34C62821BF55}" srcId="{B49F69A3-DB50-4B4F-9642-638A1A7B4A50}" destId="{67A80AC9-9557-452A-A8E8-F580F7101632}" srcOrd="2" destOrd="0" parTransId="{5D42DB8C-0F3E-41F8-8F0C-E4DC13E9B3E0}" sibTransId="{5C7F3536-A258-4831-83A1-FC5F6EC36A05}"/>
    <dgm:cxn modelId="{CBBFBCFF-8F58-4782-AF67-620BA9543C9F}" srcId="{B49F69A3-DB50-4B4F-9642-638A1A7B4A50}" destId="{89F9CC1A-9243-467F-8E2E-D69AB610C5C4}" srcOrd="1" destOrd="0" parTransId="{7D97BC57-9BA9-4214-A7C1-4C4338A26A40}" sibTransId="{C66331FA-DF18-4576-AB11-B057B231D87F}"/>
    <dgm:cxn modelId="{DF25FA4B-0554-4C66-956F-376358E25247}" type="presParOf" srcId="{648E22CD-89AA-4843-AF49-C95E25464382}" destId="{7C3DE1E8-1185-403C-84B9-8651633E0F57}" srcOrd="0" destOrd="0" presId="urn:microsoft.com/office/officeart/2005/8/layout/hList1"/>
    <dgm:cxn modelId="{AE1647F8-5362-4E50-95D3-B9CA63FED8B6}" type="presParOf" srcId="{7C3DE1E8-1185-403C-84B9-8651633E0F57}" destId="{0F35CC44-4EFE-4F09-9A96-86749AA5F32B}" srcOrd="0" destOrd="0" presId="urn:microsoft.com/office/officeart/2005/8/layout/hList1"/>
    <dgm:cxn modelId="{D6B26849-653D-4CDA-A051-439541A8B3BF}" type="presParOf" srcId="{7C3DE1E8-1185-403C-84B9-8651633E0F57}" destId="{72F0DF63-8210-4478-B8FF-A19C2741D45B}" srcOrd="1" destOrd="0" presId="urn:microsoft.com/office/officeart/2005/8/layout/hList1"/>
    <dgm:cxn modelId="{C58E4E3D-A0C2-4BA6-A4D0-FD5DAB3B9C4A}" type="presParOf" srcId="{648E22CD-89AA-4843-AF49-C95E25464382}" destId="{473B96F1-1CCC-44A8-8108-EA7866FB99B7}" srcOrd="1" destOrd="0" presId="urn:microsoft.com/office/officeart/2005/8/layout/hList1"/>
    <dgm:cxn modelId="{6B7AAA1B-2041-4C94-B830-A95ABB902ABB}" type="presParOf" srcId="{648E22CD-89AA-4843-AF49-C95E25464382}" destId="{CBC1B21D-D3DB-494D-9CB6-AF89DBDCE8CC}" srcOrd="2" destOrd="0" presId="urn:microsoft.com/office/officeart/2005/8/layout/hList1"/>
    <dgm:cxn modelId="{BAE0A56F-78A8-4CAE-9406-A17DD01BBBE6}" type="presParOf" srcId="{CBC1B21D-D3DB-494D-9CB6-AF89DBDCE8CC}" destId="{0735F506-331C-4F49-B0DA-5776A1DE5844}" srcOrd="0" destOrd="0" presId="urn:microsoft.com/office/officeart/2005/8/layout/hList1"/>
    <dgm:cxn modelId="{80198734-699A-4700-8012-6C1642E7813C}" type="presParOf" srcId="{CBC1B21D-D3DB-494D-9CB6-AF89DBDCE8CC}" destId="{267FA64C-FC89-4C59-B741-B1791A4A4762}" srcOrd="1" destOrd="0" presId="urn:microsoft.com/office/officeart/2005/8/layout/hList1"/>
    <dgm:cxn modelId="{5A7EC1AC-7868-4066-8B8A-D1E54B2B1669}" type="presParOf" srcId="{648E22CD-89AA-4843-AF49-C95E25464382}" destId="{070AB9BC-308C-4017-A912-38772692BB60}" srcOrd="3" destOrd="0" presId="urn:microsoft.com/office/officeart/2005/8/layout/hList1"/>
    <dgm:cxn modelId="{7F07938C-133D-45FA-A758-7375140EB62D}" type="presParOf" srcId="{648E22CD-89AA-4843-AF49-C95E25464382}" destId="{6BD9A0F5-8649-45F5-A08B-C169131D861E}" srcOrd="4" destOrd="0" presId="urn:microsoft.com/office/officeart/2005/8/layout/hList1"/>
    <dgm:cxn modelId="{81749023-55D8-472D-93FB-48302BD67EA6}" type="presParOf" srcId="{6BD9A0F5-8649-45F5-A08B-C169131D861E}" destId="{614B974C-6AD1-4748-A721-3C4F7CA6F12F}" srcOrd="0" destOrd="0" presId="urn:microsoft.com/office/officeart/2005/8/layout/hList1"/>
    <dgm:cxn modelId="{129E3241-44B5-417F-9C67-1B7F33D37A33}" type="presParOf" srcId="{6BD9A0F5-8649-45F5-A08B-C169131D861E}" destId="{2BAB626C-2A3E-45EE-85D2-9B55AB62C0EE}" srcOrd="1" destOrd="0" presId="urn:microsoft.com/office/officeart/2005/8/layout/hList1"/>
    <dgm:cxn modelId="{15F289B4-20D4-4258-ADFF-AD48CC9573CA}" type="presParOf" srcId="{648E22CD-89AA-4843-AF49-C95E25464382}" destId="{09EC5278-5B07-46D8-9C9A-495D72EC8693}" srcOrd="5" destOrd="0" presId="urn:microsoft.com/office/officeart/2005/8/layout/hList1"/>
    <dgm:cxn modelId="{A37ED3BF-AC47-4D08-99AA-5268BAB30BA6}" type="presParOf" srcId="{648E22CD-89AA-4843-AF49-C95E25464382}" destId="{2A6C0B8F-87D6-40DB-82E9-C6EC276930DB}" srcOrd="6" destOrd="0" presId="urn:microsoft.com/office/officeart/2005/8/layout/hList1"/>
    <dgm:cxn modelId="{FE02EE3A-491F-4F4C-A7A4-A9CF8053AAB9}" type="presParOf" srcId="{2A6C0B8F-87D6-40DB-82E9-C6EC276930DB}" destId="{A5048B02-2E70-4D40-BB21-0E42A3601645}" srcOrd="0" destOrd="0" presId="urn:microsoft.com/office/officeart/2005/8/layout/hList1"/>
    <dgm:cxn modelId="{E5EAD85E-2247-4AA2-B6FD-D869E8318684}" type="presParOf" srcId="{2A6C0B8F-87D6-40DB-82E9-C6EC276930DB}" destId="{17B322F6-11DB-4480-9636-3C91B4432E3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EE3E28-C442-4F31-A6AF-C0575A6E864A}" type="doc">
      <dgm:prSet loTypeId="urn:microsoft.com/office/officeart/2005/8/layout/venn1" loCatId="relationship" qsTypeId="urn:microsoft.com/office/officeart/2005/8/quickstyle/simple1" qsCatId="simple" csTypeId="urn:microsoft.com/office/officeart/2005/8/colors/colorful4" csCatId="colorful" phldr="1"/>
      <dgm:spPr/>
    </dgm:pt>
    <dgm:pt modelId="{776B11C6-23D3-4853-ABAB-9B31733D30F5}">
      <dgm:prSet phldrT="[Text]" custT="1"/>
      <dgm:spPr/>
      <dgm:t>
        <a:bodyPr/>
        <a:lstStyle/>
        <a:p>
          <a:r>
            <a:rPr lang="en-US" sz="2000" b="1">
              <a:solidFill>
                <a:schemeClr val="bg1"/>
              </a:solidFill>
              <a:latin typeface="Arial" panose="020B0604020202020204" pitchFamily="34" charset="0"/>
              <a:cs typeface="Arial" panose="020B0604020202020204" pitchFamily="34" charset="0"/>
            </a:rPr>
            <a:t>Environmental</a:t>
          </a:r>
        </a:p>
      </dgm:t>
    </dgm:pt>
    <dgm:pt modelId="{AB383DD7-C71C-47CB-B08A-3251F7EFC8D4}" type="parTrans" cxnId="{F49659E8-B980-43C9-808A-4601244EECF4}">
      <dgm:prSet/>
      <dgm:spPr/>
      <dgm:t>
        <a:bodyPr/>
        <a:lstStyle/>
        <a:p>
          <a:endParaRPr lang="en-US" sz="2000" b="1">
            <a:solidFill>
              <a:schemeClr val="bg1"/>
            </a:solidFill>
            <a:latin typeface="Arial" panose="020B0604020202020204" pitchFamily="34" charset="0"/>
            <a:cs typeface="Arial" panose="020B0604020202020204" pitchFamily="34" charset="0"/>
          </a:endParaRPr>
        </a:p>
      </dgm:t>
    </dgm:pt>
    <dgm:pt modelId="{B3962577-AA6B-45BA-B90A-E73B74FDCFCC}" type="sibTrans" cxnId="{F49659E8-B980-43C9-808A-4601244EECF4}">
      <dgm:prSet/>
      <dgm:spPr/>
      <dgm:t>
        <a:bodyPr/>
        <a:lstStyle/>
        <a:p>
          <a:endParaRPr lang="en-US" sz="2000" b="1">
            <a:solidFill>
              <a:schemeClr val="bg1"/>
            </a:solidFill>
            <a:latin typeface="Arial" panose="020B0604020202020204" pitchFamily="34" charset="0"/>
            <a:cs typeface="Arial" panose="020B0604020202020204" pitchFamily="34" charset="0"/>
          </a:endParaRPr>
        </a:p>
      </dgm:t>
    </dgm:pt>
    <dgm:pt modelId="{B30F588B-56B6-4165-833B-36512436FE98}">
      <dgm:prSet phldrT="[Text]" custT="1"/>
      <dgm:spPr/>
      <dgm:t>
        <a:bodyPr/>
        <a:lstStyle/>
        <a:p>
          <a:pPr algn="r"/>
          <a:r>
            <a:rPr lang="en-US" sz="2000" b="1">
              <a:solidFill>
                <a:schemeClr val="bg1"/>
              </a:solidFill>
              <a:latin typeface="Arial" panose="020B0604020202020204" pitchFamily="34" charset="0"/>
              <a:cs typeface="Arial" panose="020B0604020202020204" pitchFamily="34" charset="0"/>
            </a:rPr>
            <a:t>Economic</a:t>
          </a:r>
        </a:p>
      </dgm:t>
    </dgm:pt>
    <dgm:pt modelId="{4D479628-0A61-427D-837D-DE0FD2304AC3}" type="parTrans" cxnId="{AC6E7B35-B5AF-4D4D-80DD-C9FF236822E0}">
      <dgm:prSet/>
      <dgm:spPr/>
      <dgm:t>
        <a:bodyPr/>
        <a:lstStyle/>
        <a:p>
          <a:endParaRPr lang="en-US" sz="2000" b="1">
            <a:solidFill>
              <a:schemeClr val="bg1"/>
            </a:solidFill>
            <a:latin typeface="Arial" panose="020B0604020202020204" pitchFamily="34" charset="0"/>
            <a:cs typeface="Arial" panose="020B0604020202020204" pitchFamily="34" charset="0"/>
          </a:endParaRPr>
        </a:p>
      </dgm:t>
    </dgm:pt>
    <dgm:pt modelId="{D9864394-74FC-44FD-B26A-12E64C0E8415}" type="sibTrans" cxnId="{AC6E7B35-B5AF-4D4D-80DD-C9FF236822E0}">
      <dgm:prSet/>
      <dgm:spPr/>
      <dgm:t>
        <a:bodyPr/>
        <a:lstStyle/>
        <a:p>
          <a:endParaRPr lang="en-US" sz="2000" b="1">
            <a:solidFill>
              <a:schemeClr val="bg1"/>
            </a:solidFill>
            <a:latin typeface="Arial" panose="020B0604020202020204" pitchFamily="34" charset="0"/>
            <a:cs typeface="Arial" panose="020B0604020202020204" pitchFamily="34" charset="0"/>
          </a:endParaRPr>
        </a:p>
      </dgm:t>
    </dgm:pt>
    <dgm:pt modelId="{A2451E8E-5EFE-4381-8859-3092E770CFBE}">
      <dgm:prSet phldrT="[Text]" custT="1"/>
      <dgm:spPr/>
      <dgm:t>
        <a:bodyPr/>
        <a:lstStyle/>
        <a:p>
          <a:pPr algn="l"/>
          <a:r>
            <a:rPr lang="en-US" sz="2000" b="1" dirty="0">
              <a:solidFill>
                <a:schemeClr val="bg1"/>
              </a:solidFill>
              <a:latin typeface="Arial" panose="020B0604020202020204" pitchFamily="34" charset="0"/>
              <a:cs typeface="Arial" panose="020B0604020202020204" pitchFamily="34" charset="0"/>
            </a:rPr>
            <a:t>Social/ Cultural</a:t>
          </a:r>
        </a:p>
      </dgm:t>
    </dgm:pt>
    <dgm:pt modelId="{93E120D8-3ECE-4A57-A2C3-A6DE34CFBF2E}" type="parTrans" cxnId="{039C546A-D148-4F01-B7C3-CB74F1A7D7BE}">
      <dgm:prSet/>
      <dgm:spPr/>
      <dgm:t>
        <a:bodyPr/>
        <a:lstStyle/>
        <a:p>
          <a:endParaRPr lang="en-US" sz="2000" b="1">
            <a:solidFill>
              <a:schemeClr val="bg1"/>
            </a:solidFill>
            <a:latin typeface="Arial" panose="020B0604020202020204" pitchFamily="34" charset="0"/>
            <a:cs typeface="Arial" panose="020B0604020202020204" pitchFamily="34" charset="0"/>
          </a:endParaRPr>
        </a:p>
      </dgm:t>
    </dgm:pt>
    <dgm:pt modelId="{FB6D17C3-5D05-4056-A18E-1C77511850C4}" type="sibTrans" cxnId="{039C546A-D148-4F01-B7C3-CB74F1A7D7BE}">
      <dgm:prSet/>
      <dgm:spPr/>
      <dgm:t>
        <a:bodyPr/>
        <a:lstStyle/>
        <a:p>
          <a:endParaRPr lang="en-US" sz="2000" b="1">
            <a:solidFill>
              <a:schemeClr val="bg1"/>
            </a:solidFill>
            <a:latin typeface="Arial" panose="020B0604020202020204" pitchFamily="34" charset="0"/>
            <a:cs typeface="Arial" panose="020B0604020202020204" pitchFamily="34" charset="0"/>
          </a:endParaRPr>
        </a:p>
      </dgm:t>
    </dgm:pt>
    <dgm:pt modelId="{3CE1BE7E-B985-4D54-8302-B4694DBF4E0F}" type="pres">
      <dgm:prSet presAssocID="{D4EE3E28-C442-4F31-A6AF-C0575A6E864A}" presName="compositeShape" presStyleCnt="0">
        <dgm:presLayoutVars>
          <dgm:chMax val="7"/>
          <dgm:dir/>
          <dgm:resizeHandles val="exact"/>
        </dgm:presLayoutVars>
      </dgm:prSet>
      <dgm:spPr/>
    </dgm:pt>
    <dgm:pt modelId="{2F139B20-7A22-4BC2-BDD4-5671AC5B280C}" type="pres">
      <dgm:prSet presAssocID="{776B11C6-23D3-4853-ABAB-9B31733D30F5}" presName="circ1" presStyleLbl="vennNode1" presStyleIdx="0" presStyleCnt="3" custLinFactNeighborY="5278"/>
      <dgm:spPr/>
    </dgm:pt>
    <dgm:pt modelId="{CCE5FE55-9F22-4EDC-BF6E-043D773815FF}" type="pres">
      <dgm:prSet presAssocID="{776B11C6-23D3-4853-ABAB-9B31733D30F5}" presName="circ1Tx" presStyleLbl="revTx" presStyleIdx="0" presStyleCnt="0">
        <dgm:presLayoutVars>
          <dgm:chMax val="0"/>
          <dgm:chPref val="0"/>
          <dgm:bulletEnabled val="1"/>
        </dgm:presLayoutVars>
      </dgm:prSet>
      <dgm:spPr/>
    </dgm:pt>
    <dgm:pt modelId="{5EB0BAFB-512F-4A6F-AFD3-69FBF488091A}" type="pres">
      <dgm:prSet presAssocID="{B30F588B-56B6-4165-833B-36512436FE98}" presName="circ2" presStyleLbl="vennNode1" presStyleIdx="1" presStyleCnt="3" custLinFactNeighborX="-3251" custLinFactNeighborY="-7164"/>
      <dgm:spPr/>
    </dgm:pt>
    <dgm:pt modelId="{0666CAAE-2F7D-4467-8B46-AAABF4AB2CD4}" type="pres">
      <dgm:prSet presAssocID="{B30F588B-56B6-4165-833B-36512436FE98}" presName="circ2Tx" presStyleLbl="revTx" presStyleIdx="0" presStyleCnt="0">
        <dgm:presLayoutVars>
          <dgm:chMax val="0"/>
          <dgm:chPref val="0"/>
          <dgm:bulletEnabled val="1"/>
        </dgm:presLayoutVars>
      </dgm:prSet>
      <dgm:spPr/>
    </dgm:pt>
    <dgm:pt modelId="{93F3AE54-58FE-41DF-AC05-57980C894C34}" type="pres">
      <dgm:prSet presAssocID="{A2451E8E-5EFE-4381-8859-3092E770CFBE}" presName="circ3" presStyleLbl="vennNode1" presStyleIdx="2" presStyleCnt="3" custLinFactNeighborX="3251" custLinFactNeighborY="-7164"/>
      <dgm:spPr/>
    </dgm:pt>
    <dgm:pt modelId="{4D9CA290-CD9A-465B-BE42-BD0E41948884}" type="pres">
      <dgm:prSet presAssocID="{A2451E8E-5EFE-4381-8859-3092E770CFBE}" presName="circ3Tx" presStyleLbl="revTx" presStyleIdx="0" presStyleCnt="0">
        <dgm:presLayoutVars>
          <dgm:chMax val="0"/>
          <dgm:chPref val="0"/>
          <dgm:bulletEnabled val="1"/>
        </dgm:presLayoutVars>
      </dgm:prSet>
      <dgm:spPr/>
    </dgm:pt>
  </dgm:ptLst>
  <dgm:cxnLst>
    <dgm:cxn modelId="{A314E912-BDE0-4B64-8491-9DECE94C59D9}" type="presOf" srcId="{A2451E8E-5EFE-4381-8859-3092E770CFBE}" destId="{4D9CA290-CD9A-465B-BE42-BD0E41948884}" srcOrd="1" destOrd="0" presId="urn:microsoft.com/office/officeart/2005/8/layout/venn1"/>
    <dgm:cxn modelId="{48ACF913-238E-4A28-B184-F49DBC02EBD9}" type="presOf" srcId="{776B11C6-23D3-4853-ABAB-9B31733D30F5}" destId="{2F139B20-7A22-4BC2-BDD4-5671AC5B280C}" srcOrd="0" destOrd="0" presId="urn:microsoft.com/office/officeart/2005/8/layout/venn1"/>
    <dgm:cxn modelId="{32972E25-B212-48E6-BA66-A3BAEBDF50D0}" type="presOf" srcId="{776B11C6-23D3-4853-ABAB-9B31733D30F5}" destId="{CCE5FE55-9F22-4EDC-BF6E-043D773815FF}" srcOrd="1" destOrd="0" presId="urn:microsoft.com/office/officeart/2005/8/layout/venn1"/>
    <dgm:cxn modelId="{AC6E7B35-B5AF-4D4D-80DD-C9FF236822E0}" srcId="{D4EE3E28-C442-4F31-A6AF-C0575A6E864A}" destId="{B30F588B-56B6-4165-833B-36512436FE98}" srcOrd="1" destOrd="0" parTransId="{4D479628-0A61-427D-837D-DE0FD2304AC3}" sibTransId="{D9864394-74FC-44FD-B26A-12E64C0E8415}"/>
    <dgm:cxn modelId="{039C546A-D148-4F01-B7C3-CB74F1A7D7BE}" srcId="{D4EE3E28-C442-4F31-A6AF-C0575A6E864A}" destId="{A2451E8E-5EFE-4381-8859-3092E770CFBE}" srcOrd="2" destOrd="0" parTransId="{93E120D8-3ECE-4A57-A2C3-A6DE34CFBF2E}" sibTransId="{FB6D17C3-5D05-4056-A18E-1C77511850C4}"/>
    <dgm:cxn modelId="{B299579C-F3BD-47AD-8CE7-690CCD586D99}" type="presOf" srcId="{A2451E8E-5EFE-4381-8859-3092E770CFBE}" destId="{93F3AE54-58FE-41DF-AC05-57980C894C34}" srcOrd="0" destOrd="0" presId="urn:microsoft.com/office/officeart/2005/8/layout/venn1"/>
    <dgm:cxn modelId="{80732DA7-04C3-4FD7-B0BF-FCDCB8DB93FF}" type="presOf" srcId="{D4EE3E28-C442-4F31-A6AF-C0575A6E864A}" destId="{3CE1BE7E-B985-4D54-8302-B4694DBF4E0F}" srcOrd="0" destOrd="0" presId="urn:microsoft.com/office/officeart/2005/8/layout/venn1"/>
    <dgm:cxn modelId="{F49659E8-B980-43C9-808A-4601244EECF4}" srcId="{D4EE3E28-C442-4F31-A6AF-C0575A6E864A}" destId="{776B11C6-23D3-4853-ABAB-9B31733D30F5}" srcOrd="0" destOrd="0" parTransId="{AB383DD7-C71C-47CB-B08A-3251F7EFC8D4}" sibTransId="{B3962577-AA6B-45BA-B90A-E73B74FDCFCC}"/>
    <dgm:cxn modelId="{8984C2EF-5E21-461E-8EF6-D90D04745969}" type="presOf" srcId="{B30F588B-56B6-4165-833B-36512436FE98}" destId="{0666CAAE-2F7D-4467-8B46-AAABF4AB2CD4}" srcOrd="1" destOrd="0" presId="urn:microsoft.com/office/officeart/2005/8/layout/venn1"/>
    <dgm:cxn modelId="{29653CFC-B99C-4F38-A98E-32CA5AEDF840}" type="presOf" srcId="{B30F588B-56B6-4165-833B-36512436FE98}" destId="{5EB0BAFB-512F-4A6F-AFD3-69FBF488091A}" srcOrd="0" destOrd="0" presId="urn:microsoft.com/office/officeart/2005/8/layout/venn1"/>
    <dgm:cxn modelId="{61C45236-D956-4FDD-A5B2-436481285AA4}" type="presParOf" srcId="{3CE1BE7E-B985-4D54-8302-B4694DBF4E0F}" destId="{2F139B20-7A22-4BC2-BDD4-5671AC5B280C}" srcOrd="0" destOrd="0" presId="urn:microsoft.com/office/officeart/2005/8/layout/venn1"/>
    <dgm:cxn modelId="{E6424A82-7811-431C-ADA6-D86CB1741A33}" type="presParOf" srcId="{3CE1BE7E-B985-4D54-8302-B4694DBF4E0F}" destId="{CCE5FE55-9F22-4EDC-BF6E-043D773815FF}" srcOrd="1" destOrd="0" presId="urn:microsoft.com/office/officeart/2005/8/layout/venn1"/>
    <dgm:cxn modelId="{1C09599F-B34A-45F7-A6D7-514C4FAF36CD}" type="presParOf" srcId="{3CE1BE7E-B985-4D54-8302-B4694DBF4E0F}" destId="{5EB0BAFB-512F-4A6F-AFD3-69FBF488091A}" srcOrd="2" destOrd="0" presId="urn:microsoft.com/office/officeart/2005/8/layout/venn1"/>
    <dgm:cxn modelId="{C454CB2C-BE16-494B-B771-DBC848F2693C}" type="presParOf" srcId="{3CE1BE7E-B985-4D54-8302-B4694DBF4E0F}" destId="{0666CAAE-2F7D-4467-8B46-AAABF4AB2CD4}" srcOrd="3" destOrd="0" presId="urn:microsoft.com/office/officeart/2005/8/layout/venn1"/>
    <dgm:cxn modelId="{4CB681BA-EF07-42FD-94BD-C509FB84AF53}" type="presParOf" srcId="{3CE1BE7E-B985-4D54-8302-B4694DBF4E0F}" destId="{93F3AE54-58FE-41DF-AC05-57980C894C34}" srcOrd="4" destOrd="0" presId="urn:microsoft.com/office/officeart/2005/8/layout/venn1"/>
    <dgm:cxn modelId="{BBC77CE4-A399-4280-A072-3BA40FD7C689}" type="presParOf" srcId="{3CE1BE7E-B985-4D54-8302-B4694DBF4E0F}" destId="{4D9CA290-CD9A-465B-BE42-BD0E4194888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9693F4-3F30-49B2-AF1D-3E976B10B7A9}" type="doc">
      <dgm:prSet loTypeId="urn:microsoft.com/office/officeart/2008/layout/VerticalCurvedList" loCatId="list" qsTypeId="urn:microsoft.com/office/officeart/2005/8/quickstyle/simple1" qsCatId="simple" csTypeId="urn:microsoft.com/office/officeart/2005/8/colors/accent5_3" csCatId="accent5" phldr="1"/>
      <dgm:spPr/>
    </dgm:pt>
    <dgm:pt modelId="{F890991B-3B3F-45D1-9AB6-D8FFF3ED214B}">
      <dgm:prSet phldrT="[Text]" custT="1"/>
      <dgm:spPr>
        <a:solidFill>
          <a:srgbClr val="4A948B"/>
        </a:solidFill>
      </dgm:spPr>
      <dgm:t>
        <a:bodyPr/>
        <a:lstStyle/>
        <a:p>
          <a:r>
            <a:rPr lang="en-US" sz="2400" b="1">
              <a:solidFill>
                <a:schemeClr val="tx1"/>
              </a:solidFill>
              <a:latin typeface="Arial" panose="020B0604020202020204" pitchFamily="34" charset="0"/>
              <a:cs typeface="Arial" panose="020B0604020202020204" pitchFamily="34" charset="0"/>
            </a:rPr>
            <a:t>Conservation</a:t>
          </a:r>
        </a:p>
      </dgm:t>
    </dgm:pt>
    <dgm:pt modelId="{C04D3BC7-B83D-4EBD-A14B-40D338406313}" type="parTrans" cxnId="{DCBC8303-3F52-40C2-9808-F9DF003D238F}">
      <dgm:prSet/>
      <dgm:spPr/>
      <dgm:t>
        <a:bodyPr/>
        <a:lstStyle/>
        <a:p>
          <a:endParaRPr lang="en-US" sz="3200" b="1">
            <a:latin typeface="Arial" panose="020B0604020202020204" pitchFamily="34" charset="0"/>
            <a:cs typeface="Arial" panose="020B0604020202020204" pitchFamily="34" charset="0"/>
          </a:endParaRPr>
        </a:p>
      </dgm:t>
    </dgm:pt>
    <dgm:pt modelId="{04029FEE-4F8B-4712-85EC-3DB937AEEBD6}" type="sibTrans" cxnId="{DCBC8303-3F52-40C2-9808-F9DF003D238F}">
      <dgm:prSet/>
      <dgm:spPr>
        <a:ln>
          <a:solidFill>
            <a:srgbClr val="5EAFA6"/>
          </a:solidFill>
        </a:ln>
      </dgm:spPr>
      <dgm:t>
        <a:bodyPr/>
        <a:lstStyle/>
        <a:p>
          <a:endParaRPr lang="en-US" sz="3200" b="1">
            <a:latin typeface="Arial" panose="020B0604020202020204" pitchFamily="34" charset="0"/>
            <a:cs typeface="Arial" panose="020B0604020202020204" pitchFamily="34" charset="0"/>
          </a:endParaRPr>
        </a:p>
      </dgm:t>
    </dgm:pt>
    <dgm:pt modelId="{377C4DA1-96ED-435B-898A-7D7525158069}">
      <dgm:prSet phldrT="[Text]" custT="1"/>
      <dgm:spPr>
        <a:solidFill>
          <a:srgbClr val="6EB6AD"/>
        </a:solidFill>
      </dgm:spPr>
      <dgm:t>
        <a:bodyPr/>
        <a:lstStyle/>
        <a:p>
          <a:r>
            <a:rPr lang="en-US" sz="2400" b="1">
              <a:solidFill>
                <a:schemeClr val="tx1"/>
              </a:solidFill>
              <a:latin typeface="Arial" panose="020B0604020202020204" pitchFamily="34" charset="0"/>
              <a:cs typeface="Arial" panose="020B0604020202020204" pitchFamily="34" charset="0"/>
            </a:rPr>
            <a:t>Reuse</a:t>
          </a:r>
        </a:p>
      </dgm:t>
    </dgm:pt>
    <dgm:pt modelId="{4CFE09E5-BBEC-454E-9EDF-7D4B079CD7BD}" type="parTrans" cxnId="{06FEAAD9-9B9B-44B7-A95A-5EA7657D1493}">
      <dgm:prSet/>
      <dgm:spPr/>
      <dgm:t>
        <a:bodyPr/>
        <a:lstStyle/>
        <a:p>
          <a:endParaRPr lang="en-US" sz="3200" b="1">
            <a:latin typeface="Arial" panose="020B0604020202020204" pitchFamily="34" charset="0"/>
            <a:cs typeface="Arial" panose="020B0604020202020204" pitchFamily="34" charset="0"/>
          </a:endParaRPr>
        </a:p>
      </dgm:t>
    </dgm:pt>
    <dgm:pt modelId="{E772966C-A9D7-4C74-BDD1-136D70B12C94}" type="sibTrans" cxnId="{06FEAAD9-9B9B-44B7-A95A-5EA7657D1493}">
      <dgm:prSet/>
      <dgm:spPr/>
      <dgm:t>
        <a:bodyPr/>
        <a:lstStyle/>
        <a:p>
          <a:endParaRPr lang="en-US" sz="3200" b="1">
            <a:latin typeface="Arial" panose="020B0604020202020204" pitchFamily="34" charset="0"/>
            <a:cs typeface="Arial" panose="020B0604020202020204" pitchFamily="34" charset="0"/>
          </a:endParaRPr>
        </a:p>
      </dgm:t>
    </dgm:pt>
    <dgm:pt modelId="{BD5D7162-3A9F-4C2A-B68C-739730A40043}">
      <dgm:prSet phldrT="[Text]" custT="1"/>
      <dgm:spPr>
        <a:solidFill>
          <a:srgbClr val="98CCC6"/>
        </a:solidFill>
        <a:ln>
          <a:solidFill>
            <a:schemeClr val="bg1"/>
          </a:solidFill>
        </a:ln>
      </dgm:spPr>
      <dgm:t>
        <a:bodyPr/>
        <a:lstStyle/>
        <a:p>
          <a:r>
            <a:rPr lang="en-US" sz="2400" b="1">
              <a:solidFill>
                <a:schemeClr val="tx1"/>
              </a:solidFill>
              <a:latin typeface="Arial" panose="020B0604020202020204" pitchFamily="34" charset="0"/>
              <a:cs typeface="Arial" panose="020B0604020202020204" pitchFamily="34" charset="0"/>
            </a:rPr>
            <a:t>Storage</a:t>
          </a:r>
        </a:p>
      </dgm:t>
    </dgm:pt>
    <dgm:pt modelId="{F4B95E00-2253-4DDF-B33D-D52127B67D2E}" type="parTrans" cxnId="{3F2F4FD2-D3D8-4895-9A1F-6D23DEED7B9F}">
      <dgm:prSet/>
      <dgm:spPr/>
      <dgm:t>
        <a:bodyPr/>
        <a:lstStyle/>
        <a:p>
          <a:endParaRPr lang="en-US" sz="3200" b="1">
            <a:latin typeface="Arial" panose="020B0604020202020204" pitchFamily="34" charset="0"/>
            <a:cs typeface="Arial" panose="020B0604020202020204" pitchFamily="34" charset="0"/>
          </a:endParaRPr>
        </a:p>
      </dgm:t>
    </dgm:pt>
    <dgm:pt modelId="{2C5A7D45-254A-4D3E-BCE5-F87189FF101D}" type="sibTrans" cxnId="{3F2F4FD2-D3D8-4895-9A1F-6D23DEED7B9F}">
      <dgm:prSet/>
      <dgm:spPr/>
      <dgm:t>
        <a:bodyPr/>
        <a:lstStyle/>
        <a:p>
          <a:endParaRPr lang="en-US" sz="3200" b="1">
            <a:latin typeface="Arial" panose="020B0604020202020204" pitchFamily="34" charset="0"/>
            <a:cs typeface="Arial" panose="020B0604020202020204" pitchFamily="34" charset="0"/>
          </a:endParaRPr>
        </a:p>
      </dgm:t>
    </dgm:pt>
    <dgm:pt modelId="{0AD855BD-15A7-42D2-9ACE-B0CE87D113CD}" type="pres">
      <dgm:prSet presAssocID="{409693F4-3F30-49B2-AF1D-3E976B10B7A9}" presName="Name0" presStyleCnt="0">
        <dgm:presLayoutVars>
          <dgm:chMax val="7"/>
          <dgm:chPref val="7"/>
          <dgm:dir/>
        </dgm:presLayoutVars>
      </dgm:prSet>
      <dgm:spPr/>
    </dgm:pt>
    <dgm:pt modelId="{BE8B8573-7A5A-4301-871B-DE15CC244C32}" type="pres">
      <dgm:prSet presAssocID="{409693F4-3F30-49B2-AF1D-3E976B10B7A9}" presName="Name1" presStyleCnt="0"/>
      <dgm:spPr/>
    </dgm:pt>
    <dgm:pt modelId="{283220ED-84B2-41D0-83E6-7FAE0F185387}" type="pres">
      <dgm:prSet presAssocID="{409693F4-3F30-49B2-AF1D-3E976B10B7A9}" presName="cycle" presStyleCnt="0"/>
      <dgm:spPr/>
    </dgm:pt>
    <dgm:pt modelId="{05412B6A-9946-4447-BB15-BB83C4789A4F}" type="pres">
      <dgm:prSet presAssocID="{409693F4-3F30-49B2-AF1D-3E976B10B7A9}" presName="srcNode" presStyleLbl="node1" presStyleIdx="0" presStyleCnt="3"/>
      <dgm:spPr/>
    </dgm:pt>
    <dgm:pt modelId="{06E85AFC-E41F-4B7D-82E7-B0B70957929D}" type="pres">
      <dgm:prSet presAssocID="{409693F4-3F30-49B2-AF1D-3E976B10B7A9}" presName="conn" presStyleLbl="parChTrans1D2" presStyleIdx="0" presStyleCnt="1"/>
      <dgm:spPr/>
    </dgm:pt>
    <dgm:pt modelId="{E4386756-EE82-4DB6-AA67-3A2439B22CE5}" type="pres">
      <dgm:prSet presAssocID="{409693F4-3F30-49B2-AF1D-3E976B10B7A9}" presName="extraNode" presStyleLbl="node1" presStyleIdx="0" presStyleCnt="3"/>
      <dgm:spPr/>
    </dgm:pt>
    <dgm:pt modelId="{D89B7AA1-F226-4EA5-A7D8-7E2ECBEB73E0}" type="pres">
      <dgm:prSet presAssocID="{409693F4-3F30-49B2-AF1D-3E976B10B7A9}" presName="dstNode" presStyleLbl="node1" presStyleIdx="0" presStyleCnt="3"/>
      <dgm:spPr/>
    </dgm:pt>
    <dgm:pt modelId="{55AF775F-F994-47E3-8D96-54A8EE3290C9}" type="pres">
      <dgm:prSet presAssocID="{F890991B-3B3F-45D1-9AB6-D8FFF3ED214B}" presName="text_1" presStyleLbl="node1" presStyleIdx="0" presStyleCnt="3">
        <dgm:presLayoutVars>
          <dgm:bulletEnabled val="1"/>
        </dgm:presLayoutVars>
      </dgm:prSet>
      <dgm:spPr/>
    </dgm:pt>
    <dgm:pt modelId="{6862A4FC-684F-4D58-AEA0-BB42345489D2}" type="pres">
      <dgm:prSet presAssocID="{F890991B-3B3F-45D1-9AB6-D8FFF3ED214B}" presName="accent_1" presStyleCnt="0"/>
      <dgm:spPr/>
    </dgm:pt>
    <dgm:pt modelId="{AEF786CB-A798-47DA-8EE4-1E044D118078}" type="pres">
      <dgm:prSet presAssocID="{F890991B-3B3F-45D1-9AB6-D8FFF3ED214B}" presName="accentRepeatNode" presStyleLbl="solidFgAcc1" presStyleIdx="0" presStyleCnt="3"/>
      <dgm:spPr>
        <a:ln>
          <a:solidFill>
            <a:srgbClr val="4A948B"/>
          </a:solidFill>
        </a:ln>
      </dgm:spPr>
    </dgm:pt>
    <dgm:pt modelId="{456894CD-F999-486A-90A2-CFF393F203D7}" type="pres">
      <dgm:prSet presAssocID="{377C4DA1-96ED-435B-898A-7D7525158069}" presName="text_2" presStyleLbl="node1" presStyleIdx="1" presStyleCnt="3">
        <dgm:presLayoutVars>
          <dgm:bulletEnabled val="1"/>
        </dgm:presLayoutVars>
      </dgm:prSet>
      <dgm:spPr/>
    </dgm:pt>
    <dgm:pt modelId="{2090E98B-D811-49B2-9A13-789EE61E976F}" type="pres">
      <dgm:prSet presAssocID="{377C4DA1-96ED-435B-898A-7D7525158069}" presName="accent_2" presStyleCnt="0"/>
      <dgm:spPr/>
    </dgm:pt>
    <dgm:pt modelId="{64E80CFE-6612-41EC-B1EE-BB1C1A50F570}" type="pres">
      <dgm:prSet presAssocID="{377C4DA1-96ED-435B-898A-7D7525158069}" presName="accentRepeatNode" presStyleLbl="solidFgAcc1" presStyleIdx="1" presStyleCnt="3"/>
      <dgm:spPr>
        <a:ln>
          <a:solidFill>
            <a:srgbClr val="6EB6AD"/>
          </a:solidFill>
        </a:ln>
      </dgm:spPr>
    </dgm:pt>
    <dgm:pt modelId="{25048DA9-36AE-4DF6-82FF-68FA719E7367}" type="pres">
      <dgm:prSet presAssocID="{BD5D7162-3A9F-4C2A-B68C-739730A40043}" presName="text_3" presStyleLbl="node1" presStyleIdx="2" presStyleCnt="3" custLinFactNeighborX="-526" custLinFactNeighborY="3265">
        <dgm:presLayoutVars>
          <dgm:bulletEnabled val="1"/>
        </dgm:presLayoutVars>
      </dgm:prSet>
      <dgm:spPr/>
    </dgm:pt>
    <dgm:pt modelId="{2CDEEFEF-05F1-444A-9D75-3F02D7299DF2}" type="pres">
      <dgm:prSet presAssocID="{BD5D7162-3A9F-4C2A-B68C-739730A40043}" presName="accent_3" presStyleCnt="0"/>
      <dgm:spPr/>
    </dgm:pt>
    <dgm:pt modelId="{F720D89C-5482-4B3B-BB08-4943A780DF4C}" type="pres">
      <dgm:prSet presAssocID="{BD5D7162-3A9F-4C2A-B68C-739730A40043}" presName="accentRepeatNode" presStyleLbl="solidFgAcc1" presStyleIdx="2" presStyleCnt="3"/>
      <dgm:spPr>
        <a:ln>
          <a:solidFill>
            <a:srgbClr val="98CCC6"/>
          </a:solidFill>
        </a:ln>
      </dgm:spPr>
    </dgm:pt>
  </dgm:ptLst>
  <dgm:cxnLst>
    <dgm:cxn modelId="{DCBC8303-3F52-40C2-9808-F9DF003D238F}" srcId="{409693F4-3F30-49B2-AF1D-3E976B10B7A9}" destId="{F890991B-3B3F-45D1-9AB6-D8FFF3ED214B}" srcOrd="0" destOrd="0" parTransId="{C04D3BC7-B83D-4EBD-A14B-40D338406313}" sibTransId="{04029FEE-4F8B-4712-85EC-3DB937AEEBD6}"/>
    <dgm:cxn modelId="{FBF69F8C-12B0-48AF-94C2-B6100BC6DEE1}" type="presOf" srcId="{BD5D7162-3A9F-4C2A-B68C-739730A40043}" destId="{25048DA9-36AE-4DF6-82FF-68FA719E7367}" srcOrd="0" destOrd="0" presId="urn:microsoft.com/office/officeart/2008/layout/VerticalCurvedList"/>
    <dgm:cxn modelId="{1883EE9A-3D1D-4B7D-95DE-364BB9277306}" type="presOf" srcId="{F890991B-3B3F-45D1-9AB6-D8FFF3ED214B}" destId="{55AF775F-F994-47E3-8D96-54A8EE3290C9}" srcOrd="0" destOrd="0" presId="urn:microsoft.com/office/officeart/2008/layout/VerticalCurvedList"/>
    <dgm:cxn modelId="{44C58DB0-CC51-4455-A751-D59C099CD721}" type="presOf" srcId="{377C4DA1-96ED-435B-898A-7D7525158069}" destId="{456894CD-F999-486A-90A2-CFF393F203D7}" srcOrd="0" destOrd="0" presId="urn:microsoft.com/office/officeart/2008/layout/VerticalCurvedList"/>
    <dgm:cxn modelId="{E720E9C5-57A5-4B28-AA8E-0A83DE259D2E}" type="presOf" srcId="{04029FEE-4F8B-4712-85EC-3DB937AEEBD6}" destId="{06E85AFC-E41F-4B7D-82E7-B0B70957929D}" srcOrd="0" destOrd="0" presId="urn:microsoft.com/office/officeart/2008/layout/VerticalCurvedList"/>
    <dgm:cxn modelId="{3F2F4FD2-D3D8-4895-9A1F-6D23DEED7B9F}" srcId="{409693F4-3F30-49B2-AF1D-3E976B10B7A9}" destId="{BD5D7162-3A9F-4C2A-B68C-739730A40043}" srcOrd="2" destOrd="0" parTransId="{F4B95E00-2253-4DDF-B33D-D52127B67D2E}" sibTransId="{2C5A7D45-254A-4D3E-BCE5-F87189FF101D}"/>
    <dgm:cxn modelId="{06FEAAD9-9B9B-44B7-A95A-5EA7657D1493}" srcId="{409693F4-3F30-49B2-AF1D-3E976B10B7A9}" destId="{377C4DA1-96ED-435B-898A-7D7525158069}" srcOrd="1" destOrd="0" parTransId="{4CFE09E5-BBEC-454E-9EDF-7D4B079CD7BD}" sibTransId="{E772966C-A9D7-4C74-BDD1-136D70B12C94}"/>
    <dgm:cxn modelId="{A7118BEB-EDBA-4250-A61B-C36A5D7C9966}" type="presOf" srcId="{409693F4-3F30-49B2-AF1D-3E976B10B7A9}" destId="{0AD855BD-15A7-42D2-9ACE-B0CE87D113CD}" srcOrd="0" destOrd="0" presId="urn:microsoft.com/office/officeart/2008/layout/VerticalCurvedList"/>
    <dgm:cxn modelId="{0861FCF6-BA81-4DB6-9B74-11C420D9E092}" type="presParOf" srcId="{0AD855BD-15A7-42D2-9ACE-B0CE87D113CD}" destId="{BE8B8573-7A5A-4301-871B-DE15CC244C32}" srcOrd="0" destOrd="0" presId="urn:microsoft.com/office/officeart/2008/layout/VerticalCurvedList"/>
    <dgm:cxn modelId="{6B860BDE-3DB5-4348-877D-DFDB63F7A5A9}" type="presParOf" srcId="{BE8B8573-7A5A-4301-871B-DE15CC244C32}" destId="{283220ED-84B2-41D0-83E6-7FAE0F185387}" srcOrd="0" destOrd="0" presId="urn:microsoft.com/office/officeart/2008/layout/VerticalCurvedList"/>
    <dgm:cxn modelId="{833704D9-CAED-4E0A-A81B-49865D71D728}" type="presParOf" srcId="{283220ED-84B2-41D0-83E6-7FAE0F185387}" destId="{05412B6A-9946-4447-BB15-BB83C4789A4F}" srcOrd="0" destOrd="0" presId="urn:microsoft.com/office/officeart/2008/layout/VerticalCurvedList"/>
    <dgm:cxn modelId="{5EC6B5E2-C756-465D-B0A3-B7BAB7FC5825}" type="presParOf" srcId="{283220ED-84B2-41D0-83E6-7FAE0F185387}" destId="{06E85AFC-E41F-4B7D-82E7-B0B70957929D}" srcOrd="1" destOrd="0" presId="urn:microsoft.com/office/officeart/2008/layout/VerticalCurvedList"/>
    <dgm:cxn modelId="{C610F620-468F-4B2B-8E69-3A3D29F15591}" type="presParOf" srcId="{283220ED-84B2-41D0-83E6-7FAE0F185387}" destId="{E4386756-EE82-4DB6-AA67-3A2439B22CE5}" srcOrd="2" destOrd="0" presId="urn:microsoft.com/office/officeart/2008/layout/VerticalCurvedList"/>
    <dgm:cxn modelId="{080DB171-8567-49FF-AE42-848411DC94AE}" type="presParOf" srcId="{283220ED-84B2-41D0-83E6-7FAE0F185387}" destId="{D89B7AA1-F226-4EA5-A7D8-7E2ECBEB73E0}" srcOrd="3" destOrd="0" presId="urn:microsoft.com/office/officeart/2008/layout/VerticalCurvedList"/>
    <dgm:cxn modelId="{A10F6F6A-F9BD-4F28-B260-5D78980AEE05}" type="presParOf" srcId="{BE8B8573-7A5A-4301-871B-DE15CC244C32}" destId="{55AF775F-F994-47E3-8D96-54A8EE3290C9}" srcOrd="1" destOrd="0" presId="urn:microsoft.com/office/officeart/2008/layout/VerticalCurvedList"/>
    <dgm:cxn modelId="{1695965E-03FE-4A4C-AA6A-9284F6AC0531}" type="presParOf" srcId="{BE8B8573-7A5A-4301-871B-DE15CC244C32}" destId="{6862A4FC-684F-4D58-AEA0-BB42345489D2}" srcOrd="2" destOrd="0" presId="urn:microsoft.com/office/officeart/2008/layout/VerticalCurvedList"/>
    <dgm:cxn modelId="{11998A8D-8371-432D-86FB-2706E460A164}" type="presParOf" srcId="{6862A4FC-684F-4D58-AEA0-BB42345489D2}" destId="{AEF786CB-A798-47DA-8EE4-1E044D118078}" srcOrd="0" destOrd="0" presId="urn:microsoft.com/office/officeart/2008/layout/VerticalCurvedList"/>
    <dgm:cxn modelId="{4407012A-515F-4033-970F-D72D78FDAB3F}" type="presParOf" srcId="{BE8B8573-7A5A-4301-871B-DE15CC244C32}" destId="{456894CD-F999-486A-90A2-CFF393F203D7}" srcOrd="3" destOrd="0" presId="urn:microsoft.com/office/officeart/2008/layout/VerticalCurvedList"/>
    <dgm:cxn modelId="{CFEB3C39-AF2D-4D78-93AC-7B4ECBAD4877}" type="presParOf" srcId="{BE8B8573-7A5A-4301-871B-DE15CC244C32}" destId="{2090E98B-D811-49B2-9A13-789EE61E976F}" srcOrd="4" destOrd="0" presId="urn:microsoft.com/office/officeart/2008/layout/VerticalCurvedList"/>
    <dgm:cxn modelId="{156EE8B9-9BF0-46DC-8275-84649AFE04E0}" type="presParOf" srcId="{2090E98B-D811-49B2-9A13-789EE61E976F}" destId="{64E80CFE-6612-41EC-B1EE-BB1C1A50F570}" srcOrd="0" destOrd="0" presId="urn:microsoft.com/office/officeart/2008/layout/VerticalCurvedList"/>
    <dgm:cxn modelId="{BB6E8799-FEE7-4A98-BA33-36CF1591850A}" type="presParOf" srcId="{BE8B8573-7A5A-4301-871B-DE15CC244C32}" destId="{25048DA9-36AE-4DF6-82FF-68FA719E7367}" srcOrd="5" destOrd="0" presId="urn:microsoft.com/office/officeart/2008/layout/VerticalCurvedList"/>
    <dgm:cxn modelId="{4FAD261B-698D-428C-BF08-33E7CF4190A2}" type="presParOf" srcId="{BE8B8573-7A5A-4301-871B-DE15CC244C32}" destId="{2CDEEFEF-05F1-444A-9D75-3F02D7299DF2}" srcOrd="6" destOrd="0" presId="urn:microsoft.com/office/officeart/2008/layout/VerticalCurvedList"/>
    <dgm:cxn modelId="{B49912EA-FE54-49C6-AC2A-9D890CA5189E}" type="presParOf" srcId="{2CDEEFEF-05F1-444A-9D75-3F02D7299DF2}" destId="{F720D89C-5482-4B3B-BB08-4943A780DF4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5CC44-4EFE-4F09-9A96-86749AA5F32B}">
      <dsp:nvSpPr>
        <dsp:cNvPr id="0" name=""/>
        <dsp:cNvSpPr/>
      </dsp:nvSpPr>
      <dsp:spPr>
        <a:xfrm>
          <a:off x="3343" y="466353"/>
          <a:ext cx="2010538" cy="7257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Water Rights Services</a:t>
          </a:r>
        </a:p>
      </dsp:txBody>
      <dsp:txXfrm>
        <a:off x="3343" y="466353"/>
        <a:ext cx="2010538" cy="725766"/>
      </dsp:txXfrm>
    </dsp:sp>
    <dsp:sp modelId="{72F0DF63-8210-4478-B8FF-A19C2741D45B}">
      <dsp:nvSpPr>
        <dsp:cNvPr id="0" name=""/>
        <dsp:cNvSpPr/>
      </dsp:nvSpPr>
      <dsp:spPr>
        <a:xfrm>
          <a:off x="3343" y="1192119"/>
          <a:ext cx="2010538" cy="3952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ts val="600"/>
            </a:spcAft>
            <a:buChar char="•"/>
          </a:pPr>
          <a:r>
            <a:rPr lang="en-US" altLang="en-US" sz="1800" b="0" kern="1200"/>
            <a:t>Water 	Rights Program</a:t>
          </a:r>
          <a:endParaRPr lang="en-US" sz="1800" b="0" kern="1200">
            <a:latin typeface="Calibri"/>
            <a:cs typeface="Calibri"/>
          </a:endParaRPr>
        </a:p>
        <a:p>
          <a:pPr marL="171450" lvl="1" indent="-171450" algn="l" defTabSz="800100" rtl="0">
            <a:lnSpc>
              <a:spcPct val="90000"/>
            </a:lnSpc>
            <a:spcBef>
              <a:spcPct val="0"/>
            </a:spcBef>
            <a:spcAft>
              <a:spcPts val="600"/>
            </a:spcAft>
            <a:buChar char="•"/>
          </a:pPr>
          <a:r>
            <a:rPr lang="en-US" altLang="en-US" sz="1800" b="0" kern="1200"/>
            <a:t>Adjudication Program</a:t>
          </a:r>
        </a:p>
        <a:p>
          <a:pPr marL="171450" lvl="1" indent="-171450" algn="l" defTabSz="800100" rtl="0">
            <a:lnSpc>
              <a:spcPct val="90000"/>
            </a:lnSpc>
            <a:spcBef>
              <a:spcPct val="0"/>
            </a:spcBef>
            <a:spcAft>
              <a:spcPts val="600"/>
            </a:spcAft>
            <a:buChar char="•"/>
          </a:pPr>
          <a:r>
            <a:rPr lang="en-US" altLang="en-US" sz="1800" b="0" kern="1200"/>
            <a:t>Water Right Transfers/Leases</a:t>
          </a:r>
        </a:p>
        <a:p>
          <a:pPr marL="171450" lvl="1" indent="-171450" algn="l" defTabSz="800100" rtl="0">
            <a:lnSpc>
              <a:spcPct val="90000"/>
            </a:lnSpc>
            <a:spcBef>
              <a:spcPct val="0"/>
            </a:spcBef>
            <a:spcAft>
              <a:spcPts val="600"/>
            </a:spcAft>
            <a:buChar char="•"/>
          </a:pPr>
          <a:r>
            <a:rPr lang="en-US" altLang="en-US" sz="1800" b="0" kern="1200"/>
            <a:t>Customer 	    Service Group</a:t>
          </a:r>
        </a:p>
        <a:p>
          <a:pPr marL="171450" lvl="1" indent="-171450" algn="l" defTabSz="800100" rtl="0">
            <a:lnSpc>
              <a:spcPct val="90000"/>
            </a:lnSpc>
            <a:spcBef>
              <a:spcPct val="0"/>
            </a:spcBef>
            <a:spcAft>
              <a:spcPts val="600"/>
            </a:spcAft>
            <a:buChar char="•"/>
          </a:pPr>
          <a:r>
            <a:rPr lang="en-US" altLang="en-US" sz="1800" b="0" kern="1200"/>
            <a:t>Hydroelectric Program</a:t>
          </a:r>
        </a:p>
        <a:p>
          <a:pPr marL="171450" lvl="1" indent="-171450" algn="l" defTabSz="800100" rtl="0">
            <a:lnSpc>
              <a:spcPct val="90000"/>
            </a:lnSpc>
            <a:spcBef>
              <a:spcPct val="0"/>
            </a:spcBef>
            <a:spcAft>
              <a:spcPct val="15000"/>
            </a:spcAft>
            <a:buChar char="•"/>
          </a:pPr>
          <a:r>
            <a:rPr lang="en-US" altLang="en-US" sz="1800" b="0" kern="1200"/>
            <a:t>Conservation Program</a:t>
          </a:r>
        </a:p>
        <a:p>
          <a:pPr marL="171450" lvl="1" indent="-171450" algn="l" defTabSz="755650" rtl="0">
            <a:lnSpc>
              <a:spcPct val="90000"/>
            </a:lnSpc>
            <a:spcBef>
              <a:spcPct val="0"/>
            </a:spcBef>
            <a:spcAft>
              <a:spcPct val="15000"/>
            </a:spcAft>
            <a:buChar char="•"/>
          </a:pPr>
          <a:endParaRPr lang="en-US" sz="1700" kern="1200">
            <a:latin typeface="Georgia"/>
            <a:cs typeface="Calibri"/>
          </a:endParaRPr>
        </a:p>
      </dsp:txBody>
      <dsp:txXfrm>
        <a:off x="3343" y="1192119"/>
        <a:ext cx="2010538" cy="3952799"/>
      </dsp:txXfrm>
    </dsp:sp>
    <dsp:sp modelId="{0735F506-331C-4F49-B0DA-5776A1DE5844}">
      <dsp:nvSpPr>
        <dsp:cNvPr id="0" name=""/>
        <dsp:cNvSpPr/>
      </dsp:nvSpPr>
      <dsp:spPr>
        <a:xfrm>
          <a:off x="2295357" y="466353"/>
          <a:ext cx="2010538" cy="7257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Field Services Division</a:t>
          </a:r>
        </a:p>
      </dsp:txBody>
      <dsp:txXfrm>
        <a:off x="2295357" y="466353"/>
        <a:ext cx="2010538" cy="725766"/>
      </dsp:txXfrm>
    </dsp:sp>
    <dsp:sp modelId="{267FA64C-FC89-4C59-B741-B1791A4A4762}">
      <dsp:nvSpPr>
        <dsp:cNvPr id="0" name=""/>
        <dsp:cNvSpPr/>
      </dsp:nvSpPr>
      <dsp:spPr>
        <a:xfrm>
          <a:off x="2295357" y="1192119"/>
          <a:ext cx="2010538" cy="3952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ts val="600"/>
            </a:spcAft>
            <a:buChar char="•"/>
          </a:pPr>
          <a:r>
            <a:rPr lang="en-US" altLang="en-US" sz="1800" b="0" kern="1200">
              <a:latin typeface="+mn-lt"/>
            </a:rPr>
            <a:t>Water Distribution</a:t>
          </a:r>
          <a:endParaRPr lang="en-US" sz="1800" b="0" kern="1200">
            <a:latin typeface="+mn-lt"/>
            <a:cs typeface="Calibri"/>
          </a:endParaRPr>
        </a:p>
        <a:p>
          <a:pPr marL="171450" lvl="1" indent="-171450" algn="l" defTabSz="800100">
            <a:lnSpc>
              <a:spcPct val="90000"/>
            </a:lnSpc>
            <a:spcBef>
              <a:spcPct val="0"/>
            </a:spcBef>
            <a:spcAft>
              <a:spcPts val="600"/>
            </a:spcAft>
            <a:buChar char="•"/>
          </a:pPr>
          <a:r>
            <a:rPr lang="en-US" altLang="en-US" sz="1800" b="0" kern="1200">
              <a:latin typeface="+mn-lt"/>
            </a:rPr>
            <a:t>Well Construction &amp; Inspection</a:t>
          </a:r>
        </a:p>
        <a:p>
          <a:pPr marL="171450" lvl="1" indent="-171450" algn="l" defTabSz="800100">
            <a:lnSpc>
              <a:spcPct val="90000"/>
            </a:lnSpc>
            <a:spcBef>
              <a:spcPct val="0"/>
            </a:spcBef>
            <a:spcAft>
              <a:spcPts val="600"/>
            </a:spcAft>
            <a:buChar char="•"/>
          </a:pPr>
          <a:r>
            <a:rPr lang="en-US" altLang="en-US" sz="1800" b="0" kern="1200">
              <a:latin typeface="+mn-lt"/>
            </a:rPr>
            <a:t>Watermaster Services</a:t>
          </a:r>
        </a:p>
        <a:p>
          <a:pPr marL="171450" lvl="1" indent="-171450" algn="l" defTabSz="800100">
            <a:lnSpc>
              <a:spcPct val="90000"/>
            </a:lnSpc>
            <a:spcBef>
              <a:spcPct val="0"/>
            </a:spcBef>
            <a:spcAft>
              <a:spcPts val="600"/>
            </a:spcAft>
            <a:buChar char="•"/>
          </a:pPr>
          <a:r>
            <a:rPr lang="en-US" altLang="en-US" sz="1800" b="0" kern="1200">
              <a:latin typeface="+mn-lt"/>
            </a:rPr>
            <a:t>Hydrographic Data Collection</a:t>
          </a:r>
        </a:p>
      </dsp:txBody>
      <dsp:txXfrm>
        <a:off x="2295357" y="1192119"/>
        <a:ext cx="2010538" cy="3952799"/>
      </dsp:txXfrm>
    </dsp:sp>
    <dsp:sp modelId="{614B974C-6AD1-4748-A721-3C4F7CA6F12F}">
      <dsp:nvSpPr>
        <dsp:cNvPr id="0" name=""/>
        <dsp:cNvSpPr/>
      </dsp:nvSpPr>
      <dsp:spPr>
        <a:xfrm>
          <a:off x="4587371" y="466353"/>
          <a:ext cx="2010538" cy="7257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Technical Services Division</a:t>
          </a:r>
        </a:p>
      </dsp:txBody>
      <dsp:txXfrm>
        <a:off x="4587371" y="466353"/>
        <a:ext cx="2010538" cy="725766"/>
      </dsp:txXfrm>
    </dsp:sp>
    <dsp:sp modelId="{2BAB626C-2A3E-45EE-85D2-9B55AB62C0EE}">
      <dsp:nvSpPr>
        <dsp:cNvPr id="0" name=""/>
        <dsp:cNvSpPr/>
      </dsp:nvSpPr>
      <dsp:spPr>
        <a:xfrm>
          <a:off x="4587371" y="1192119"/>
          <a:ext cx="2010538" cy="3952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ts val="600"/>
            </a:spcAft>
            <a:buChar char="•"/>
          </a:pPr>
          <a:r>
            <a:rPr lang="en-US" altLang="en-US" sz="1800" b="0" kern="1200">
              <a:latin typeface="+mn-lt"/>
              <a:cs typeface="Arial" panose="020B0604020202020204" pitchFamily="34" charset="0"/>
            </a:rPr>
            <a:t>Information Management</a:t>
          </a:r>
          <a:endParaRPr lang="en-US" sz="1800" b="0" kern="1200">
            <a:latin typeface="+mn-lt"/>
            <a:cs typeface="Calibri"/>
          </a:endParaRPr>
        </a:p>
        <a:p>
          <a:pPr marL="171450" lvl="1" indent="-171450" algn="l" defTabSz="800100" rtl="0">
            <a:lnSpc>
              <a:spcPct val="90000"/>
            </a:lnSpc>
            <a:spcBef>
              <a:spcPct val="0"/>
            </a:spcBef>
            <a:spcAft>
              <a:spcPts val="600"/>
            </a:spcAft>
            <a:buChar char="•"/>
          </a:pPr>
          <a:r>
            <a:rPr lang="en-US" altLang="en-US" sz="1800" b="0" kern="1200">
              <a:latin typeface="+mn-lt"/>
              <a:cs typeface="Arial" panose="020B0604020202020204" pitchFamily="34" charset="0"/>
            </a:rPr>
            <a:t>Public Safety</a:t>
          </a:r>
        </a:p>
        <a:p>
          <a:pPr marL="171450" lvl="1" indent="-171450" algn="l" defTabSz="800100" rtl="0">
            <a:lnSpc>
              <a:spcPct val="90000"/>
            </a:lnSpc>
            <a:spcBef>
              <a:spcPct val="0"/>
            </a:spcBef>
            <a:spcAft>
              <a:spcPct val="15000"/>
            </a:spcAft>
            <a:buChar char="•"/>
          </a:pPr>
          <a:r>
            <a:rPr lang="en-US" altLang="en-US" sz="1800" b="0" kern="1200">
              <a:latin typeface="+mn-lt"/>
              <a:cs typeface="Arial" panose="020B0604020202020204" pitchFamily="34" charset="0"/>
            </a:rPr>
            <a:t>Surface Water / Ground Water Investigations and </a:t>
          </a:r>
          <a:r>
            <a:rPr lang="en-US" sz="1800" b="0" kern="1200">
              <a:latin typeface="+mn-lt"/>
              <a:cs typeface="Calibri"/>
            </a:rPr>
            <a:t>Research</a:t>
          </a:r>
          <a:endParaRPr lang="en-US" altLang="en-US" sz="1800" b="0" kern="1200">
            <a:latin typeface="+mn-lt"/>
            <a:cs typeface="Arial" panose="020B0604020202020204" pitchFamily="34" charset="0"/>
          </a:endParaRPr>
        </a:p>
      </dsp:txBody>
      <dsp:txXfrm>
        <a:off x="4587371" y="1192119"/>
        <a:ext cx="2010538" cy="3952799"/>
      </dsp:txXfrm>
    </dsp:sp>
    <dsp:sp modelId="{A5048B02-2E70-4D40-BB21-0E42A3601645}">
      <dsp:nvSpPr>
        <dsp:cNvPr id="0" name=""/>
        <dsp:cNvSpPr/>
      </dsp:nvSpPr>
      <dsp:spPr>
        <a:xfrm>
          <a:off x="6879385" y="466353"/>
          <a:ext cx="2010538" cy="7257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Director’s Office</a:t>
          </a:r>
        </a:p>
      </dsp:txBody>
      <dsp:txXfrm>
        <a:off x="6879385" y="466353"/>
        <a:ext cx="2010538" cy="725766"/>
      </dsp:txXfrm>
    </dsp:sp>
    <dsp:sp modelId="{17B322F6-11DB-4480-9636-3C91B4432E3A}">
      <dsp:nvSpPr>
        <dsp:cNvPr id="0" name=""/>
        <dsp:cNvSpPr/>
      </dsp:nvSpPr>
      <dsp:spPr>
        <a:xfrm>
          <a:off x="6879385" y="1192119"/>
          <a:ext cx="2010538" cy="3952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ts val="600"/>
            </a:spcAft>
            <a:buChar char="•"/>
          </a:pPr>
          <a:r>
            <a:rPr lang="en-US" sz="1800" kern="1200">
              <a:latin typeface="Calibri"/>
              <a:cs typeface="Calibri"/>
            </a:rPr>
            <a:t>Oregon Water Commission</a:t>
          </a:r>
        </a:p>
        <a:p>
          <a:pPr marL="171450" lvl="1" indent="-171450" algn="l" defTabSz="800100" rtl="0">
            <a:lnSpc>
              <a:spcPct val="90000"/>
            </a:lnSpc>
            <a:spcBef>
              <a:spcPct val="0"/>
            </a:spcBef>
            <a:spcAft>
              <a:spcPts val="600"/>
            </a:spcAft>
            <a:buChar char="•"/>
          </a:pPr>
          <a:r>
            <a:rPr lang="en-US" sz="1800" kern="1200">
              <a:latin typeface="Calibri"/>
              <a:cs typeface="Calibri"/>
            </a:rPr>
            <a:t>Grants and Loans</a:t>
          </a:r>
        </a:p>
        <a:p>
          <a:pPr marL="171450" lvl="1" indent="-171450" algn="l" defTabSz="800100" rtl="0">
            <a:lnSpc>
              <a:spcPct val="90000"/>
            </a:lnSpc>
            <a:spcBef>
              <a:spcPct val="0"/>
            </a:spcBef>
            <a:spcAft>
              <a:spcPts val="600"/>
            </a:spcAft>
            <a:buChar char="•"/>
          </a:pPr>
          <a:r>
            <a:rPr lang="en-US" sz="1800" kern="1200">
              <a:latin typeface="Calibri"/>
              <a:cs typeface="Calibri"/>
            </a:rPr>
            <a:t>Planning Assistance</a:t>
          </a:r>
        </a:p>
        <a:p>
          <a:pPr marL="171450" lvl="1" indent="-171450" algn="l" defTabSz="800100" rtl="0">
            <a:lnSpc>
              <a:spcPct val="90000"/>
            </a:lnSpc>
            <a:spcBef>
              <a:spcPct val="0"/>
            </a:spcBef>
            <a:spcAft>
              <a:spcPts val="600"/>
            </a:spcAft>
            <a:buChar char="•"/>
          </a:pPr>
          <a:r>
            <a:rPr lang="en-US" sz="1800" kern="1200">
              <a:latin typeface="Calibri"/>
              <a:cs typeface="Calibri"/>
            </a:rPr>
            <a:t>Community Engagement</a:t>
          </a:r>
        </a:p>
        <a:p>
          <a:pPr marL="171450" lvl="1" indent="-171450" algn="l" defTabSz="800100" rtl="0">
            <a:lnSpc>
              <a:spcPct val="90000"/>
            </a:lnSpc>
            <a:spcBef>
              <a:spcPct val="0"/>
            </a:spcBef>
            <a:spcAft>
              <a:spcPts val="600"/>
            </a:spcAft>
            <a:buChar char="•"/>
          </a:pPr>
          <a:r>
            <a:rPr lang="en-US" sz="1800" kern="1200">
              <a:latin typeface="Calibri"/>
              <a:cs typeface="Calibri"/>
            </a:rPr>
            <a:t>Policy/ Legislative Coordination</a:t>
          </a:r>
        </a:p>
      </dsp:txBody>
      <dsp:txXfrm>
        <a:off x="6879385" y="1192119"/>
        <a:ext cx="2010538" cy="3952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39B20-7A22-4BC2-BDD4-5671AC5B280C}">
      <dsp:nvSpPr>
        <dsp:cNvPr id="0" name=""/>
        <dsp:cNvSpPr/>
      </dsp:nvSpPr>
      <dsp:spPr>
        <a:xfrm>
          <a:off x="1941671" y="179709"/>
          <a:ext cx="2441257" cy="244125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Environmental</a:t>
          </a:r>
        </a:p>
      </dsp:txBody>
      <dsp:txXfrm>
        <a:off x="2267172" y="606929"/>
        <a:ext cx="1790255" cy="1098566"/>
      </dsp:txXfrm>
    </dsp:sp>
    <dsp:sp modelId="{5EB0BAFB-512F-4A6F-AFD3-69FBF488091A}">
      <dsp:nvSpPr>
        <dsp:cNvPr id="0" name=""/>
        <dsp:cNvSpPr/>
      </dsp:nvSpPr>
      <dsp:spPr>
        <a:xfrm>
          <a:off x="2743192" y="1401753"/>
          <a:ext cx="2441257" cy="2441257"/>
        </a:xfrm>
        <a:prstGeom prst="ellipse">
          <a:avLst/>
        </a:prstGeom>
        <a:solidFill>
          <a:schemeClr val="accent4">
            <a:alpha val="50000"/>
            <a:hueOff val="-2914241"/>
            <a:satOff val="-25238"/>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Economic</a:t>
          </a:r>
        </a:p>
      </dsp:txBody>
      <dsp:txXfrm>
        <a:off x="3489811" y="2032412"/>
        <a:ext cx="1464754" cy="1342691"/>
      </dsp:txXfrm>
    </dsp:sp>
    <dsp:sp modelId="{93F3AE54-58FE-41DF-AC05-57980C894C34}">
      <dsp:nvSpPr>
        <dsp:cNvPr id="0" name=""/>
        <dsp:cNvSpPr/>
      </dsp:nvSpPr>
      <dsp:spPr>
        <a:xfrm>
          <a:off x="1140149" y="1401753"/>
          <a:ext cx="2441257" cy="2441257"/>
        </a:xfrm>
        <a:prstGeom prst="ellipse">
          <a:avLst/>
        </a:prstGeom>
        <a:solidFill>
          <a:schemeClr val="accent4">
            <a:alpha val="50000"/>
            <a:hueOff val="-5828483"/>
            <a:satOff val="-50475"/>
            <a:lumOff val="-10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Social/ Cultural</a:t>
          </a:r>
        </a:p>
      </dsp:txBody>
      <dsp:txXfrm>
        <a:off x="1370034" y="2032412"/>
        <a:ext cx="1464754" cy="1342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85AFC-E41F-4B7D-82E7-B0B70957929D}">
      <dsp:nvSpPr>
        <dsp:cNvPr id="0" name=""/>
        <dsp:cNvSpPr/>
      </dsp:nvSpPr>
      <dsp:spPr>
        <a:xfrm>
          <a:off x="-5061313" y="-689676"/>
          <a:ext cx="6027552" cy="6027552"/>
        </a:xfrm>
        <a:prstGeom prst="blockArc">
          <a:avLst>
            <a:gd name="adj1" fmla="val 18900000"/>
            <a:gd name="adj2" fmla="val 2700000"/>
            <a:gd name="adj3" fmla="val 358"/>
          </a:avLst>
        </a:prstGeom>
        <a:noFill/>
        <a:ln w="12700" cap="flat" cmpd="sng" algn="ctr">
          <a:solidFill>
            <a:srgbClr val="5EAFA6"/>
          </a:solidFill>
          <a:prstDash val="solid"/>
          <a:miter lim="800000"/>
        </a:ln>
        <a:effectLst/>
      </dsp:spPr>
      <dsp:style>
        <a:lnRef idx="2">
          <a:scrgbClr r="0" g="0" b="0"/>
        </a:lnRef>
        <a:fillRef idx="0">
          <a:scrgbClr r="0" g="0" b="0"/>
        </a:fillRef>
        <a:effectRef idx="0">
          <a:scrgbClr r="0" g="0" b="0"/>
        </a:effectRef>
        <a:fontRef idx="minor"/>
      </dsp:style>
    </dsp:sp>
    <dsp:sp modelId="{55AF775F-F994-47E3-8D96-54A8EE3290C9}">
      <dsp:nvSpPr>
        <dsp:cNvPr id="0" name=""/>
        <dsp:cNvSpPr/>
      </dsp:nvSpPr>
      <dsp:spPr>
        <a:xfrm>
          <a:off x="621446" y="533399"/>
          <a:ext cx="2898247" cy="895350"/>
        </a:xfrm>
        <a:prstGeom prst="rect">
          <a:avLst/>
        </a:prstGeom>
        <a:solidFill>
          <a:srgbClr val="4A94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68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Conservation</a:t>
          </a:r>
        </a:p>
      </dsp:txBody>
      <dsp:txXfrm>
        <a:off x="621446" y="533399"/>
        <a:ext cx="2898247" cy="895350"/>
      </dsp:txXfrm>
    </dsp:sp>
    <dsp:sp modelId="{AEF786CB-A798-47DA-8EE4-1E044D118078}">
      <dsp:nvSpPr>
        <dsp:cNvPr id="0" name=""/>
        <dsp:cNvSpPr/>
      </dsp:nvSpPr>
      <dsp:spPr>
        <a:xfrm>
          <a:off x="61852" y="421480"/>
          <a:ext cx="1119187" cy="1119187"/>
        </a:xfrm>
        <a:prstGeom prst="ellipse">
          <a:avLst/>
        </a:prstGeom>
        <a:solidFill>
          <a:schemeClr val="lt1">
            <a:hueOff val="0"/>
            <a:satOff val="0"/>
            <a:lumOff val="0"/>
            <a:alphaOff val="0"/>
          </a:schemeClr>
        </a:solidFill>
        <a:ln w="12700" cap="flat" cmpd="sng" algn="ctr">
          <a:solidFill>
            <a:srgbClr val="4A948B"/>
          </a:solidFill>
          <a:prstDash val="solid"/>
          <a:miter lim="800000"/>
        </a:ln>
        <a:effectLst/>
      </dsp:spPr>
      <dsp:style>
        <a:lnRef idx="2">
          <a:scrgbClr r="0" g="0" b="0"/>
        </a:lnRef>
        <a:fillRef idx="1">
          <a:scrgbClr r="0" g="0" b="0"/>
        </a:fillRef>
        <a:effectRef idx="0">
          <a:scrgbClr r="0" g="0" b="0"/>
        </a:effectRef>
        <a:fontRef idx="minor"/>
      </dsp:style>
    </dsp:sp>
    <dsp:sp modelId="{456894CD-F999-486A-90A2-CFF393F203D7}">
      <dsp:nvSpPr>
        <dsp:cNvPr id="0" name=""/>
        <dsp:cNvSpPr/>
      </dsp:nvSpPr>
      <dsp:spPr>
        <a:xfrm>
          <a:off x="946906" y="1876424"/>
          <a:ext cx="2572788" cy="895350"/>
        </a:xfrm>
        <a:prstGeom prst="rect">
          <a:avLst/>
        </a:prstGeom>
        <a:solidFill>
          <a:srgbClr val="6EB6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68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Reuse</a:t>
          </a:r>
        </a:p>
      </dsp:txBody>
      <dsp:txXfrm>
        <a:off x="946906" y="1876424"/>
        <a:ext cx="2572788" cy="895350"/>
      </dsp:txXfrm>
    </dsp:sp>
    <dsp:sp modelId="{64E80CFE-6612-41EC-B1EE-BB1C1A50F570}">
      <dsp:nvSpPr>
        <dsp:cNvPr id="0" name=""/>
        <dsp:cNvSpPr/>
      </dsp:nvSpPr>
      <dsp:spPr>
        <a:xfrm>
          <a:off x="387312" y="1764505"/>
          <a:ext cx="1119187" cy="1119187"/>
        </a:xfrm>
        <a:prstGeom prst="ellipse">
          <a:avLst/>
        </a:prstGeom>
        <a:solidFill>
          <a:schemeClr val="lt1">
            <a:hueOff val="0"/>
            <a:satOff val="0"/>
            <a:lumOff val="0"/>
            <a:alphaOff val="0"/>
          </a:schemeClr>
        </a:solidFill>
        <a:ln w="12700" cap="flat" cmpd="sng" algn="ctr">
          <a:solidFill>
            <a:srgbClr val="6EB6AD"/>
          </a:solidFill>
          <a:prstDash val="solid"/>
          <a:miter lim="800000"/>
        </a:ln>
        <a:effectLst/>
      </dsp:spPr>
      <dsp:style>
        <a:lnRef idx="2">
          <a:scrgbClr r="0" g="0" b="0"/>
        </a:lnRef>
        <a:fillRef idx="1">
          <a:scrgbClr r="0" g="0" b="0"/>
        </a:fillRef>
        <a:effectRef idx="0">
          <a:scrgbClr r="0" g="0" b="0"/>
        </a:effectRef>
        <a:fontRef idx="minor"/>
      </dsp:style>
    </dsp:sp>
    <dsp:sp modelId="{25048DA9-36AE-4DF6-82FF-68FA719E7367}">
      <dsp:nvSpPr>
        <dsp:cNvPr id="0" name=""/>
        <dsp:cNvSpPr/>
      </dsp:nvSpPr>
      <dsp:spPr>
        <a:xfrm>
          <a:off x="606201" y="3248682"/>
          <a:ext cx="2898247" cy="895350"/>
        </a:xfrm>
        <a:prstGeom prst="rect">
          <a:avLst/>
        </a:prstGeom>
        <a:solidFill>
          <a:srgbClr val="98CCC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68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Storage</a:t>
          </a:r>
        </a:p>
      </dsp:txBody>
      <dsp:txXfrm>
        <a:off x="606201" y="3248682"/>
        <a:ext cx="2898247" cy="895350"/>
      </dsp:txXfrm>
    </dsp:sp>
    <dsp:sp modelId="{F720D89C-5482-4B3B-BB08-4943A780DF4C}">
      <dsp:nvSpPr>
        <dsp:cNvPr id="0" name=""/>
        <dsp:cNvSpPr/>
      </dsp:nvSpPr>
      <dsp:spPr>
        <a:xfrm>
          <a:off x="61852" y="3107530"/>
          <a:ext cx="1119187" cy="1119187"/>
        </a:xfrm>
        <a:prstGeom prst="ellipse">
          <a:avLst/>
        </a:prstGeom>
        <a:solidFill>
          <a:schemeClr val="lt1">
            <a:hueOff val="0"/>
            <a:satOff val="0"/>
            <a:lumOff val="0"/>
            <a:alphaOff val="0"/>
          </a:schemeClr>
        </a:solidFill>
        <a:ln w="12700" cap="flat" cmpd="sng" algn="ctr">
          <a:solidFill>
            <a:srgbClr val="98CCC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9BC7146-0254-4238-90D5-E7845B09CA0C}" type="datetimeFigureOut">
              <a:rPr lang="en-US" smtClean="0"/>
              <a:t>2/2/2024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212DBB5C-66A1-4CC1-A61A-73C519FB12DD}" type="slidenum">
              <a:rPr lang="en-US" smtClean="0"/>
              <a:t>‹#›</a:t>
            </a:fld>
            <a:endParaRPr lang="en-US"/>
          </a:p>
        </p:txBody>
      </p:sp>
    </p:spTree>
    <p:extLst>
      <p:ext uri="{BB962C8B-B14F-4D97-AF65-F5344CB8AC3E}">
        <p14:creationId xmlns:p14="http://schemas.microsoft.com/office/powerpoint/2010/main" val="732780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A8049D8-0E97-4203-ABF8-4DFB288F05CA}" type="datetimeFigureOut">
              <a:rPr lang="en-US" smtClean="0"/>
              <a:t>2/2/2024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BB78081-FD8F-4D22-9C7D-527AC9A81FEA}" type="slidenum">
              <a:rPr lang="en-US" smtClean="0"/>
              <a:t>‹#›</a:t>
            </a:fld>
            <a:endParaRPr lang="en-US"/>
          </a:p>
        </p:txBody>
      </p:sp>
    </p:spTree>
    <p:extLst>
      <p:ext uri="{BB962C8B-B14F-4D97-AF65-F5344CB8AC3E}">
        <p14:creationId xmlns:p14="http://schemas.microsoft.com/office/powerpoint/2010/main" val="2859552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orkloin.github.io/basinSnow/"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pubs.usgs.gov/fs/2005/301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oregon.gov/owrd/programs/FundingOpportunities/FeasibilityStudyGrants/Pages/default.aspx"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oregon.gov/owrd/WRDFormsPDF/WPGL_Scoring_Criteria.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pps.wrd.state.or.us/apps/gw/gw_info/gw_map/Default.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1</a:t>
            </a:fld>
            <a:endParaRPr lang="en-US"/>
          </a:p>
        </p:txBody>
      </p:sp>
    </p:spTree>
    <p:extLst>
      <p:ext uri="{BB962C8B-B14F-4D97-AF65-F5344CB8AC3E}">
        <p14:creationId xmlns:p14="http://schemas.microsoft.com/office/powerpoint/2010/main" val="233546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268413" y="614363"/>
            <a:ext cx="4413250" cy="3309937"/>
          </a:xfrm>
          <a:ln/>
        </p:spPr>
      </p:sp>
      <p:sp>
        <p:nvSpPr>
          <p:cNvPr id="2" name="Notes Placeholder 1">
            <a:extLst>
              <a:ext uri="{FF2B5EF4-FFF2-40B4-BE49-F238E27FC236}">
                <a16:creationId xmlns:a16="http://schemas.microsoft.com/office/drawing/2014/main" id="{417B17B2-587E-DD1D-D1C3-F1D8EED30789}"/>
              </a:ext>
            </a:extLst>
          </p:cNvPr>
          <p:cNvSpPr>
            <a:spLocks noGrp="1"/>
          </p:cNvSpPr>
          <p:nvPr>
            <p:ph type="body" idx="1"/>
          </p:nvPr>
        </p:nvSpPr>
        <p:spPr/>
        <p:txBody>
          <a:bodyPr/>
          <a:lstStyle/>
          <a:p>
            <a:r>
              <a:rPr lang="en-US" b="1" dirty="0"/>
              <a:t>Priority Date – Doctrine of Prior Appropriation </a:t>
            </a:r>
          </a:p>
          <a:p>
            <a:endParaRPr lang="en-US" b="1" dirty="0"/>
          </a:p>
          <a:p>
            <a:r>
              <a:rPr lang="en-US" b="0" dirty="0"/>
              <a:t>Submit application</a:t>
            </a:r>
          </a:p>
          <a:p>
            <a:r>
              <a:rPr lang="en-US" b="0" dirty="0"/>
              <a:t>Public notice</a:t>
            </a:r>
          </a:p>
          <a:p>
            <a:r>
              <a:rPr lang="en-US" b="0" dirty="0"/>
              <a:t>Public comment period </a:t>
            </a:r>
          </a:p>
          <a:p>
            <a:r>
              <a:rPr lang="en-US" b="0" dirty="0"/>
              <a:t>OWRD review</a:t>
            </a:r>
          </a:p>
          <a:p>
            <a:r>
              <a:rPr lang="en-US" b="0" dirty="0"/>
              <a:t>Preliminary determination  </a:t>
            </a:r>
          </a:p>
          <a:p>
            <a:r>
              <a:rPr lang="en-US" b="0" dirty="0"/>
              <a:t>60 day protest period </a:t>
            </a:r>
          </a:p>
          <a:p>
            <a:r>
              <a:rPr lang="en-US" b="0" dirty="0"/>
              <a:t>Approval order – Permit issued </a:t>
            </a:r>
          </a:p>
          <a:p>
            <a:pPr marL="171450" indent="-171450">
              <a:buFont typeface="Arial" panose="020B0604020202020204" pitchFamily="34" charset="0"/>
              <a:buChar char="•"/>
            </a:pPr>
            <a:r>
              <a:rPr lang="en-US" b="0" dirty="0"/>
              <a:t>Permit amendment</a:t>
            </a:r>
          </a:p>
          <a:p>
            <a:endParaRPr lang="en-US" b="0" dirty="0"/>
          </a:p>
          <a:p>
            <a:r>
              <a:rPr lang="en-US" b="0" dirty="0"/>
              <a:t>5 years to complete COBU – needs to be completed by a Certified Water Rights Examiner </a:t>
            </a:r>
          </a:p>
          <a:p>
            <a:r>
              <a:rPr lang="en-US" b="0" dirty="0"/>
              <a:t>Department issues certificate </a:t>
            </a:r>
          </a:p>
        </p:txBody>
      </p:sp>
    </p:spTree>
    <p:extLst>
      <p:ext uri="{BB962C8B-B14F-4D97-AF65-F5344CB8AC3E}">
        <p14:creationId xmlns:p14="http://schemas.microsoft.com/office/powerpoint/2010/main" val="43689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there are </a:t>
            </a:r>
            <a:r>
              <a:rPr lang="en-US" dirty="0" err="1"/>
              <a:t>AquaBooks</a:t>
            </a:r>
            <a:r>
              <a:rPr lang="en-US" dirty="0"/>
              <a:t> available at our table....</a:t>
            </a:r>
          </a:p>
          <a:p>
            <a:r>
              <a:rPr lang="en-US" dirty="0"/>
              <a:t>Emphasize that water rights are complicated and there are two-hour presentations on them? We can provide that at another time if there is interest....</a:t>
            </a:r>
            <a:endParaRPr lang="en-US" dirty="0">
              <a:cs typeface="Calibri"/>
            </a:endParaRPr>
          </a:p>
        </p:txBody>
      </p:sp>
      <p:sp>
        <p:nvSpPr>
          <p:cNvPr id="4" name="Slide Number Placeholder 3"/>
          <p:cNvSpPr>
            <a:spLocks noGrp="1"/>
          </p:cNvSpPr>
          <p:nvPr>
            <p:ph type="sldNum" sz="quarter" idx="10"/>
          </p:nvPr>
        </p:nvSpPr>
        <p:spPr/>
        <p:txBody>
          <a:bodyPr/>
          <a:lstStyle/>
          <a:p>
            <a:fld id="{0BB78081-FD8F-4D22-9C7D-527AC9A81FEA}" type="slidenum">
              <a:rPr lang="en-US" smtClean="0"/>
              <a:t>12</a:t>
            </a:fld>
            <a:endParaRPr lang="en-US"/>
          </a:p>
        </p:txBody>
      </p:sp>
    </p:spTree>
    <p:extLst>
      <p:ext uri="{BB962C8B-B14F-4D97-AF65-F5344CB8AC3E}">
        <p14:creationId xmlns:p14="http://schemas.microsoft.com/office/powerpoint/2010/main" val="217798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Beneficial use can be identified by basin as well</a:t>
            </a:r>
          </a:p>
        </p:txBody>
      </p:sp>
      <p:sp>
        <p:nvSpPr>
          <p:cNvPr id="4" name="Slide Number Placeholder 3"/>
          <p:cNvSpPr>
            <a:spLocks noGrp="1"/>
          </p:cNvSpPr>
          <p:nvPr>
            <p:ph type="sldNum" sz="quarter" idx="10"/>
          </p:nvPr>
        </p:nvSpPr>
        <p:spPr/>
        <p:txBody>
          <a:bodyPr/>
          <a:lstStyle/>
          <a:p>
            <a:fld id="{AF0AAF3F-A227-4639-A854-6B321C8759E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4175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Instream lease is considered beneficial use and can be renewed.</a:t>
            </a:r>
          </a:p>
          <a:p>
            <a:endParaRPr lang="en-US" dirty="0"/>
          </a:p>
          <a:p>
            <a:r>
              <a:rPr lang="en-US" dirty="0"/>
              <a:t>Additionally, Instream Water Right Act established tools for certain state agencies to create instream water rights and convert existing minimum perennial stream flows to instream water rights. </a:t>
            </a:r>
          </a:p>
          <a:p>
            <a:endParaRPr lang="en-US" dirty="0"/>
          </a:p>
          <a:p>
            <a:r>
              <a:rPr lang="en-US" dirty="0"/>
              <a:t>The Department of Fish and Wildlife, Parks and Recreation Department, and Department of Environmental Quality can submit applications to protect water instream.</a:t>
            </a:r>
          </a:p>
          <a:p>
            <a:endParaRPr lang="en-US" dirty="0"/>
          </a:p>
          <a:p>
            <a:r>
              <a:rPr lang="en-US" dirty="0"/>
              <a:t>More than 900 instream rights have been established through this process, and are held in trust on behalf of the public by the Water Resources Department. </a:t>
            </a:r>
          </a:p>
        </p:txBody>
      </p:sp>
      <p:sp>
        <p:nvSpPr>
          <p:cNvPr id="4" name="Slide Number Placeholder 3"/>
          <p:cNvSpPr>
            <a:spLocks noGrp="1"/>
          </p:cNvSpPr>
          <p:nvPr>
            <p:ph type="sldNum" sz="quarter" idx="5"/>
          </p:nvPr>
        </p:nvSpPr>
        <p:spPr/>
        <p:txBody>
          <a:bodyPr/>
          <a:lstStyle/>
          <a:p>
            <a:fld id="{0BB78081-FD8F-4D22-9C7D-527AC9A81FEA}" type="slidenum">
              <a:rPr lang="en-US" smtClean="0"/>
              <a:t>14</a:t>
            </a:fld>
            <a:endParaRPr lang="en-US"/>
          </a:p>
        </p:txBody>
      </p:sp>
    </p:spTree>
    <p:extLst>
      <p:ext uri="{BB962C8B-B14F-4D97-AF65-F5344CB8AC3E}">
        <p14:creationId xmlns:p14="http://schemas.microsoft.com/office/powerpoint/2010/main" val="1325201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Lato" panose="020F0502020204030203" pitchFamily="34" charset="0"/>
              </a:rPr>
              <a:t>OAR 690-018-0020(3) "Conservation" means the reduction of the amount of water diverted to satisfy an existing beneficial use achieved either by improving the technology or method for diverting, transporting, applying or recovering the water or by implementing other approved conservation measures.  </a:t>
            </a:r>
          </a:p>
          <a:p>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Conservation measure – physical change that allows you to satisfy an existing beneficial use with less water. </a:t>
            </a:r>
          </a:p>
          <a:p>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Switch from flood irrigation to drip lines.</a:t>
            </a:r>
          </a:p>
        </p:txBody>
      </p:sp>
      <p:sp>
        <p:nvSpPr>
          <p:cNvPr id="4" name="Slide Number Placeholder 3"/>
          <p:cNvSpPr>
            <a:spLocks noGrp="1"/>
          </p:cNvSpPr>
          <p:nvPr>
            <p:ph type="sldNum" sz="quarter" idx="5"/>
          </p:nvPr>
        </p:nvSpPr>
        <p:spPr/>
        <p:txBody>
          <a:bodyPr/>
          <a:lstStyle/>
          <a:p>
            <a:fld id="{0BB78081-FD8F-4D22-9C7D-527AC9A81FEA}" type="slidenum">
              <a:rPr lang="en-US" smtClean="0"/>
              <a:t>15</a:t>
            </a:fld>
            <a:endParaRPr lang="en-US"/>
          </a:p>
        </p:txBody>
      </p:sp>
    </p:spTree>
    <p:extLst>
      <p:ext uri="{BB962C8B-B14F-4D97-AF65-F5344CB8AC3E}">
        <p14:creationId xmlns:p14="http://schemas.microsoft.com/office/powerpoint/2010/main" val="215838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Options: Lost Creek and Applegate Reservoir </a:t>
            </a:r>
          </a:p>
          <a:p>
            <a:endParaRPr lang="en-US" dirty="0"/>
          </a:p>
          <a:p>
            <a:r>
              <a:rPr lang="en-US" dirty="0"/>
              <a:t>Touch on application process</a:t>
            </a:r>
          </a:p>
          <a:p>
            <a:r>
              <a:rPr lang="en-US" dirty="0"/>
              <a:t>As less water is available OWRD is steering people toward standard reservoir process – alternate one doesn’t have avenues for mitigation, and we’re needing mitigation measures more and more to reduce harm. And other agencies requiring it, so we can initiate Alternate Process with you and you’d have to switch mid-stream…..</a:t>
            </a:r>
          </a:p>
          <a:p>
            <a:endParaRPr lang="en-US" dirty="0"/>
          </a:p>
          <a:p>
            <a:r>
              <a:rPr lang="en-US" dirty="0"/>
              <a:t>Bulge – Legally diverted water, temporary storage </a:t>
            </a:r>
          </a:p>
        </p:txBody>
      </p:sp>
      <p:sp>
        <p:nvSpPr>
          <p:cNvPr id="4" name="Slide Number Placeholder 3"/>
          <p:cNvSpPr>
            <a:spLocks noGrp="1"/>
          </p:cNvSpPr>
          <p:nvPr>
            <p:ph type="sldNum" sz="quarter" idx="5"/>
          </p:nvPr>
        </p:nvSpPr>
        <p:spPr/>
        <p:txBody>
          <a:bodyPr/>
          <a:lstStyle/>
          <a:p>
            <a:fld id="{0BB78081-FD8F-4D22-9C7D-527AC9A81FEA}" type="slidenum">
              <a:rPr lang="en-US" smtClean="0"/>
              <a:t>16</a:t>
            </a:fld>
            <a:endParaRPr lang="en-US"/>
          </a:p>
        </p:txBody>
      </p:sp>
    </p:spTree>
    <p:extLst>
      <p:ext uri="{BB962C8B-B14F-4D97-AF65-F5344CB8AC3E}">
        <p14:creationId xmlns:p14="http://schemas.microsoft.com/office/powerpoint/2010/main" val="188032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98% of the SWR’s irrigation occurs from surface water often from storage.  </a:t>
            </a:r>
          </a:p>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17</a:t>
            </a:fld>
            <a:endParaRPr lang="en-US"/>
          </a:p>
        </p:txBody>
      </p:sp>
    </p:spTree>
    <p:extLst>
      <p:ext uri="{BB962C8B-B14F-4D97-AF65-F5344CB8AC3E}">
        <p14:creationId xmlns:p14="http://schemas.microsoft.com/office/powerpoint/2010/main" val="1795410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Applegate Receives stored water from Applegate Reservoir. </a:t>
            </a:r>
            <a:endParaRPr lang="en-US">
              <a:cs typeface="Calibri"/>
            </a:endParaRPr>
          </a:p>
          <a:p>
            <a:r>
              <a:rPr lang="en-US"/>
              <a:t>- Mention BOR fill curves.  </a:t>
            </a:r>
          </a:p>
          <a:p>
            <a:pPr marL="171450" indent="-171450">
              <a:buFont typeface="Calibri"/>
              <a:buChar char="-"/>
            </a:pPr>
            <a:r>
              <a:rPr lang="en-US">
                <a:cs typeface="Calibri" panose="020F0502020204030204"/>
              </a:rPr>
              <a:t>Requires permit and contract with BOR</a:t>
            </a:r>
          </a:p>
          <a:p>
            <a:pPr marL="171450" indent="-171450">
              <a:buFont typeface="Calibri"/>
              <a:buChar char="-"/>
            </a:pPr>
            <a:r>
              <a:rPr lang="en-US"/>
              <a:t>Same for Lost Creek Reservoir.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BB78081-FD8F-4D22-9C7D-527AC9A81FEA}" type="slidenum">
              <a:rPr lang="en-US" smtClean="0"/>
              <a:t>18</a:t>
            </a:fld>
            <a:endParaRPr lang="en-US"/>
          </a:p>
        </p:txBody>
      </p:sp>
    </p:spTree>
    <p:extLst>
      <p:ext uri="{BB962C8B-B14F-4D97-AF65-F5344CB8AC3E}">
        <p14:creationId xmlns:p14="http://schemas.microsoft.com/office/powerpoint/2010/main" val="375029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Starting off better then last year but, storage and snowpack are of concern.  </a:t>
            </a:r>
          </a:p>
          <a:p>
            <a:r>
              <a:rPr lang="en-US"/>
              <a:t>	-  Our reservoirs are primarily fed by spring snow melt.  Our warm weather has resulted in limited snow building.   </a:t>
            </a:r>
          </a:p>
          <a:p>
            <a:endParaRPr lang="en-US"/>
          </a:p>
          <a:p>
            <a:r>
              <a:rPr lang="en-US"/>
              <a:t>Reservoir storage in many basins is currently above average. However, projects in the Deschutes and Rogue basins are measuring below average.</a:t>
            </a:r>
          </a:p>
          <a:p>
            <a:endParaRPr lang="en-US"/>
          </a:p>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19</a:t>
            </a:fld>
            <a:endParaRPr lang="en-US"/>
          </a:p>
        </p:txBody>
      </p:sp>
    </p:spTree>
    <p:extLst>
      <p:ext uri="{BB962C8B-B14F-4D97-AF65-F5344CB8AC3E}">
        <p14:creationId xmlns:p14="http://schemas.microsoft.com/office/powerpoint/2010/main" val="1849417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a:t>Oregon Drought Declaration Process </a:t>
            </a:r>
            <a:r>
              <a:rPr lang="en-US"/>
              <a:t>– Counties declare a drought at the local level and </a:t>
            </a:r>
            <a:r>
              <a:rPr lang="en-US" err="1"/>
              <a:t>and</a:t>
            </a:r>
            <a:r>
              <a:rPr lang="en-US"/>
              <a:t> submit the declaration to the Drought Readiness Council and Office of Emergency Management.</a:t>
            </a:r>
          </a:p>
          <a:p>
            <a:pPr marL="0" indent="0">
              <a:buFontTx/>
              <a:buNone/>
            </a:pPr>
            <a:r>
              <a:rPr lang="en-US"/>
              <a:t>- The Council Reviews and makes recommendations to the governor.  If approved the governor through Executive Order authorized a Governor Declared Drought Declaration.  </a:t>
            </a:r>
          </a:p>
          <a:p>
            <a:pPr marL="0" indent="0">
              <a:buFontTx/>
              <a:buNone/>
            </a:pPr>
            <a:r>
              <a:rPr lang="en-US" b="1"/>
              <a:t>Drought Declarations open up tools for OWRD</a:t>
            </a:r>
          </a:p>
          <a:p>
            <a:pPr marL="0" indent="0">
              <a:buFontTx/>
              <a:buNone/>
            </a:pPr>
            <a:r>
              <a:rPr lang="en-US"/>
              <a:t>- Emergency Drought Use Permits, Transfers, Reduced Fees, and Expedited Processing.</a:t>
            </a:r>
          </a:p>
          <a:p>
            <a:pPr marL="0" indent="0">
              <a:buFontTx/>
              <a:buNone/>
            </a:pPr>
            <a:endParaRPr lang="en-US"/>
          </a:p>
          <a:p>
            <a:pPr marL="0" indent="0">
              <a:buFontTx/>
              <a:buNone/>
            </a:pPr>
            <a:r>
              <a:rPr lang="en-US"/>
              <a:t>More serious conditions may require further action, including a </a:t>
            </a:r>
            <a:r>
              <a:rPr lang="en-US" b="1"/>
              <a:t>declaration of emergency </a:t>
            </a:r>
            <a:r>
              <a:rPr lang="en-US"/>
              <a:t>as defined under ORS 401. When requesting a declaration of emergency by the Governor, local governments must first conduct response operations to the full extent of their capability, as defined by local statutes and more fully described in emergency operations plans. A</a:t>
            </a:r>
          </a:p>
          <a:p>
            <a:pPr marL="0" indent="0">
              <a:buFontTx/>
              <a:buNone/>
            </a:pPr>
            <a:endParaRPr lang="en-US"/>
          </a:p>
          <a:p>
            <a:pPr marL="0" indent="0">
              <a:buFontTx/>
              <a:buNone/>
            </a:pPr>
            <a:r>
              <a:rPr lang="en-US" b="1"/>
              <a:t>Federal Declaration </a:t>
            </a:r>
            <a:r>
              <a:rPr lang="en-US"/>
              <a:t>Process Several federal assistance programs become available when a federal drought designation is issued. Federal drought designations are automated using the U.S. Drought Monitor and are administered d differently than drought declarations issued by the Oregon Governor.</a:t>
            </a:r>
          </a:p>
          <a:p>
            <a:pPr marL="0" indent="0">
              <a:buFontTx/>
              <a:buNone/>
            </a:pPr>
            <a:r>
              <a:rPr lang="en-US"/>
              <a:t>- An Oregon county receives a federal drought designation when any portion of the county meets the “severe” drought intensity value for eight consecutive weeks or has any portion in extreme drought.</a:t>
            </a:r>
          </a:p>
        </p:txBody>
      </p:sp>
      <p:sp>
        <p:nvSpPr>
          <p:cNvPr id="4" name="Slide Number Placeholder 3"/>
          <p:cNvSpPr>
            <a:spLocks noGrp="1"/>
          </p:cNvSpPr>
          <p:nvPr>
            <p:ph type="sldNum" sz="quarter" idx="5"/>
          </p:nvPr>
        </p:nvSpPr>
        <p:spPr/>
        <p:txBody>
          <a:bodyPr/>
          <a:lstStyle/>
          <a:p>
            <a:fld id="{0BB78081-FD8F-4D22-9C7D-527AC9A81FEA}" type="slidenum">
              <a:rPr lang="en-US" smtClean="0"/>
              <a:t>20</a:t>
            </a:fld>
            <a:endParaRPr lang="en-US"/>
          </a:p>
        </p:txBody>
      </p:sp>
    </p:spTree>
    <p:extLst>
      <p:ext uri="{BB962C8B-B14F-4D97-AF65-F5344CB8AC3E}">
        <p14:creationId xmlns:p14="http://schemas.microsoft.com/office/powerpoint/2010/main" val="112379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OWRD was created in 1975 when the Office of the State Engineer and State Water Resources Board merged. </a:t>
            </a:r>
          </a:p>
          <a:p>
            <a:pPr algn="l"/>
            <a:endParaRPr lang="en-US" dirty="0"/>
          </a:p>
          <a:p>
            <a:pPr algn="l"/>
            <a:r>
              <a:rPr lang="en-US" dirty="0"/>
              <a:t>OWRD - state agency charged with administration of the laws governing the allocation of surface water and groundwater resources.</a:t>
            </a:r>
            <a:endParaRPr lang="en-US" b="0" i="0" dirty="0">
              <a:solidFill>
                <a:srgbClr val="333333"/>
              </a:solidFill>
              <a:effectLst/>
              <a:latin typeface="Helvetica Neue"/>
            </a:endParaRPr>
          </a:p>
          <a:p>
            <a:pPr algn="l"/>
            <a:endParaRPr lang="en-US" b="0" i="0" dirty="0">
              <a:solidFill>
                <a:srgbClr val="333333"/>
              </a:solidFill>
              <a:effectLst/>
              <a:latin typeface="Helvetica Neue"/>
            </a:endParaRPr>
          </a:p>
          <a:p>
            <a:pPr algn="l"/>
            <a:r>
              <a:rPr lang="en-US" b="0" i="0" dirty="0">
                <a:solidFill>
                  <a:srgbClr val="333333"/>
                </a:solidFill>
                <a:effectLst/>
                <a:latin typeface="Helvetica Neue"/>
              </a:rPr>
              <a:t>Vision</a:t>
            </a:r>
          </a:p>
          <a:p>
            <a:pPr algn="l"/>
            <a:r>
              <a:rPr lang="en-US" b="0" i="0" dirty="0">
                <a:solidFill>
                  <a:srgbClr val="333333"/>
                </a:solidFill>
                <a:effectLst/>
                <a:latin typeface="Helvetica Neue"/>
              </a:rPr>
              <a:t>The vision of the Water Resources Department is to assure sufficient and sustainable water supplies are available to meet current and future needs.</a:t>
            </a:r>
          </a:p>
          <a:p>
            <a:pPr algn="l"/>
            <a:endParaRPr lang="en-US" b="0" i="0" dirty="0">
              <a:solidFill>
                <a:srgbClr val="333333"/>
              </a:solidFill>
              <a:effectLst/>
              <a:latin typeface="Helvetica Neue"/>
            </a:endParaRPr>
          </a:p>
          <a:p>
            <a:pPr algn="l"/>
            <a:r>
              <a:rPr lang="en-US" b="0" i="0" dirty="0">
                <a:solidFill>
                  <a:srgbClr val="333333"/>
                </a:solidFill>
                <a:effectLst/>
                <a:latin typeface="Helvetica Neue"/>
              </a:rPr>
              <a:t>Mission Statement</a:t>
            </a:r>
          </a:p>
          <a:p>
            <a:pPr algn="l"/>
            <a:r>
              <a:rPr lang="en-US" b="0" i="0" dirty="0">
                <a:solidFill>
                  <a:srgbClr val="333333"/>
                </a:solidFill>
                <a:effectLst/>
                <a:latin typeface="Helvetica Neue"/>
              </a:rPr>
              <a:t>The Department's mission is to serve the public by practicing and promoting responsible water management through two key goals:</a:t>
            </a:r>
          </a:p>
          <a:p>
            <a:pPr algn="l">
              <a:buFont typeface="Arial" panose="020B0604020202020204" pitchFamily="34" charset="0"/>
              <a:buChar char="•"/>
            </a:pPr>
            <a:r>
              <a:rPr lang="en-US" b="0" i="0" dirty="0">
                <a:solidFill>
                  <a:srgbClr val="333333"/>
                </a:solidFill>
                <a:effectLst/>
                <a:latin typeface="Helvetica Neue"/>
              </a:rPr>
              <a:t>To directly address Oregon's water supply needs</a:t>
            </a:r>
          </a:p>
          <a:p>
            <a:pPr algn="l">
              <a:buFont typeface="Arial" panose="020B0604020202020204" pitchFamily="34" charset="0"/>
              <a:buChar char="•"/>
            </a:pPr>
            <a:r>
              <a:rPr lang="en-US" b="0" i="0" dirty="0">
                <a:solidFill>
                  <a:srgbClr val="333333"/>
                </a:solidFill>
                <a:effectLst/>
                <a:latin typeface="Helvetica Neue"/>
              </a:rPr>
              <a:t>To restore and protect </a:t>
            </a:r>
            <a:r>
              <a:rPr lang="en-US" b="0" i="0" dirty="0" err="1">
                <a:solidFill>
                  <a:srgbClr val="333333"/>
                </a:solidFill>
                <a:effectLst/>
                <a:latin typeface="Helvetica Neue"/>
              </a:rPr>
              <a:t>streamflows</a:t>
            </a:r>
            <a:r>
              <a:rPr lang="en-US" b="0" i="0" dirty="0">
                <a:solidFill>
                  <a:srgbClr val="333333"/>
                </a:solidFill>
                <a:effectLst/>
                <a:latin typeface="Helvetica Neue"/>
              </a:rPr>
              <a:t> and watersheds in order to ensure the long-term sustainability of Oregon's ecosystems, economy, and quality of life</a:t>
            </a:r>
          </a:p>
        </p:txBody>
      </p:sp>
      <p:sp>
        <p:nvSpPr>
          <p:cNvPr id="4" name="Slide Number Placeholder 3"/>
          <p:cNvSpPr>
            <a:spLocks noGrp="1"/>
          </p:cNvSpPr>
          <p:nvPr>
            <p:ph type="sldNum" sz="quarter" idx="10"/>
          </p:nvPr>
        </p:nvSpPr>
        <p:spPr/>
        <p:txBody>
          <a:bodyPr/>
          <a:lstStyle/>
          <a:p>
            <a:fld id="{AF0AAF3F-A227-4639-A854-6B321C8759E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81777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Drought Declarations open up tools for OWRD</a:t>
            </a:r>
          </a:p>
          <a:p>
            <a:r>
              <a:rPr lang="en-US"/>
              <a:t>- Emergency Drought Use Permits, Transfers, Reduced Fees, and Expedited Processing</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BB78081-FD8F-4D22-9C7D-527AC9A81FEA}" type="slidenum">
              <a:rPr lang="en-US" smtClean="0"/>
              <a:t>21</a:t>
            </a:fld>
            <a:endParaRPr lang="en-US"/>
          </a:p>
        </p:txBody>
      </p:sp>
    </p:spTree>
    <p:extLst>
      <p:ext uri="{BB962C8B-B14F-4D97-AF65-F5344CB8AC3E}">
        <p14:creationId xmlns:p14="http://schemas.microsoft.com/office/powerpoint/2010/main" val="239024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B1B1B"/>
                </a:solidFill>
                <a:effectLst/>
                <a:latin typeface="Source Sans Pro Web"/>
              </a:rPr>
              <a:t>Snowpack is one of the most important resources in the Northwest, both </a:t>
            </a:r>
            <a:r>
              <a:rPr lang="en-US" b="0" i="0" u="none" strike="noStrike">
                <a:solidFill>
                  <a:srgbClr val="005EA2"/>
                </a:solidFill>
                <a:effectLst/>
                <a:latin typeface="Source Sans Pro Web"/>
                <a:hlinkClick r:id="rId3"/>
              </a:rPr>
              <a:t>economically</a:t>
            </a:r>
            <a:r>
              <a:rPr lang="en-US" b="0" i="0">
                <a:solidFill>
                  <a:srgbClr val="1B1B1B"/>
                </a:solidFill>
                <a:effectLst/>
                <a:latin typeface="Source Sans Pro Web"/>
              </a:rPr>
              <a:t> and ecologically. In the West, mountains act as natural reservoirs by collecting snow in the winter and releasing it in the spring as temperatures increase. Between 60 and 70% of water supplies come from </a:t>
            </a:r>
            <a:r>
              <a:rPr lang="en-US" b="0" i="0" u="none" strike="noStrike">
                <a:solidFill>
                  <a:srgbClr val="112E51"/>
                </a:solidFill>
                <a:effectLst/>
                <a:latin typeface="Source Sans Pro Web"/>
                <a:hlinkClick r:id="rId4"/>
              </a:rPr>
              <a:t>snowmelt</a:t>
            </a:r>
            <a:r>
              <a:rPr lang="en-US" b="0" i="0" u="none" strike="noStrike">
                <a:solidFill>
                  <a:srgbClr val="112E51"/>
                </a:solidFill>
                <a:effectLst/>
                <a:latin typeface="Source Sans Pro Web"/>
              </a:rPr>
              <a:t>.  Snow Water Equivalent is the measure of the amount of water available in snow.  </a:t>
            </a:r>
          </a:p>
          <a:p>
            <a:r>
              <a:rPr lang="en-US" b="0" i="0" u="none" strike="noStrike">
                <a:solidFill>
                  <a:srgbClr val="112E51"/>
                </a:solidFill>
                <a:effectLst/>
                <a:latin typeface="Source Sans Pro Web"/>
              </a:rPr>
              <a:t>Overall were in decline from a stormy January which was an anomaly for El Nino years. </a:t>
            </a:r>
            <a:r>
              <a:rPr lang="en-US" b="0" i="0">
                <a:solidFill>
                  <a:srgbClr val="000000"/>
                </a:solidFill>
                <a:effectLst/>
                <a:latin typeface="Open Sans" panose="020B0606030504020204" pitchFamily="34" charset="0"/>
              </a:rPr>
              <a:t>"And that’s in part - or mostly due to warmer temperatures and much of the precipitation that fell in the past few days, even up at high elevation, has fallen as rain.</a:t>
            </a:r>
          </a:p>
          <a:p>
            <a:r>
              <a:rPr lang="en-US" b="0" i="0" u="none" strike="noStrike">
                <a:solidFill>
                  <a:srgbClr val="000000"/>
                </a:solidFill>
                <a:effectLst/>
                <a:latin typeface="Open Sans" panose="020B0606030504020204" pitchFamily="34" charset="0"/>
              </a:rPr>
              <a:t>This is proving challenging for reservoir managers as they are used to seeing snow in the higher elevations as opposed to rain and in some cases have had to release water.  This prove challenging for spring irrigators.  </a:t>
            </a:r>
            <a:endParaRPr lang="en-US" b="0" i="0" u="none" strike="noStrike">
              <a:solidFill>
                <a:srgbClr val="112E51"/>
              </a:solidFill>
              <a:effectLst/>
              <a:latin typeface="Source Sans Pro Web"/>
            </a:endParaRPr>
          </a:p>
        </p:txBody>
      </p:sp>
      <p:sp>
        <p:nvSpPr>
          <p:cNvPr id="4" name="Slide Number Placeholder 3"/>
          <p:cNvSpPr>
            <a:spLocks noGrp="1"/>
          </p:cNvSpPr>
          <p:nvPr>
            <p:ph type="sldNum" sz="quarter" idx="5"/>
          </p:nvPr>
        </p:nvSpPr>
        <p:spPr/>
        <p:txBody>
          <a:bodyPr/>
          <a:lstStyle/>
          <a:p>
            <a:fld id="{0BB78081-FD8F-4D22-9C7D-527AC9A81FEA}" type="slidenum">
              <a:rPr lang="en-US" smtClean="0"/>
              <a:t>23</a:t>
            </a:fld>
            <a:endParaRPr lang="en-US"/>
          </a:p>
        </p:txBody>
      </p:sp>
    </p:spTree>
    <p:extLst>
      <p:ext uri="{BB962C8B-B14F-4D97-AF65-F5344CB8AC3E}">
        <p14:creationId xmlns:p14="http://schemas.microsoft.com/office/powerpoint/2010/main" val="3278751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has been some melting with the warming temperatures and liquid precipitation events.  </a:t>
            </a:r>
          </a:p>
          <a:p>
            <a:r>
              <a:rPr lang="en-US"/>
              <a:t>- In the South Central and the Southwest Regions streamflow's range from 31% of normal inland to over 100% on the immediate coastal streams.    </a:t>
            </a:r>
          </a:p>
        </p:txBody>
      </p:sp>
      <p:sp>
        <p:nvSpPr>
          <p:cNvPr id="4" name="Slide Number Placeholder 3"/>
          <p:cNvSpPr>
            <a:spLocks noGrp="1"/>
          </p:cNvSpPr>
          <p:nvPr>
            <p:ph type="sldNum" sz="quarter" idx="5"/>
          </p:nvPr>
        </p:nvSpPr>
        <p:spPr/>
        <p:txBody>
          <a:bodyPr/>
          <a:lstStyle/>
          <a:p>
            <a:fld id="{0BB78081-FD8F-4D22-9C7D-527AC9A81FEA}" type="slidenum">
              <a:rPr lang="en-US" smtClean="0"/>
              <a:t>24</a:t>
            </a:fld>
            <a:endParaRPr lang="en-US"/>
          </a:p>
        </p:txBody>
      </p:sp>
    </p:spTree>
    <p:extLst>
      <p:ext uri="{BB962C8B-B14F-4D97-AF65-F5344CB8AC3E}">
        <p14:creationId xmlns:p14="http://schemas.microsoft.com/office/powerpoint/2010/main" val="204557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25</a:t>
            </a:fld>
            <a:endParaRPr lang="en-US"/>
          </a:p>
        </p:txBody>
      </p:sp>
    </p:spTree>
    <p:extLst>
      <p:ext uri="{BB962C8B-B14F-4D97-AF65-F5344CB8AC3E}">
        <p14:creationId xmlns:p14="http://schemas.microsoft.com/office/powerpoint/2010/main" val="455428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Emergency Drought Tools</a:t>
            </a:r>
          </a:p>
          <a:p>
            <a:pPr marL="171450" indent="-171450">
              <a:buFont typeface="Arial" panose="020B0604020202020204" pitchFamily="34" charset="0"/>
              <a:buChar char="•"/>
            </a:pPr>
            <a:r>
              <a:rPr lang="en-US" dirty="0"/>
              <a:t>expedited review process</a:t>
            </a:r>
          </a:p>
          <a:p>
            <a:pPr marL="171450" indent="-171450">
              <a:buFont typeface="Arial" panose="020B0604020202020204" pitchFamily="34" charset="0"/>
              <a:buChar char="•"/>
            </a:pPr>
            <a:r>
              <a:rPr lang="en-US" dirty="0"/>
              <a:t>reduced fee schedule</a:t>
            </a:r>
          </a:p>
          <a:p>
            <a:pPr marL="171450" indent="-171450">
              <a:buFont typeface="Arial" panose="020B0604020202020204" pitchFamily="34" charset="0"/>
              <a:buChar char="•"/>
            </a:pPr>
            <a:r>
              <a:rPr lang="en-US" dirty="0"/>
              <a:t>Intended to be short-term emergency authorizations, not permanent solutions to deal with water supply challenges.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Temporary emergency water use permit</a:t>
            </a:r>
          </a:p>
          <a:p>
            <a:pPr marL="171450" indent="-171450">
              <a:buFont typeface="Arial" panose="020B0604020202020204" pitchFamily="34" charset="0"/>
              <a:buChar char="•"/>
            </a:pPr>
            <a:r>
              <a:rPr lang="en-US" dirty="0"/>
              <a:t>Use of groundwater to make up a deficiency in the primary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Temporary Transfer </a:t>
            </a:r>
          </a:p>
          <a:p>
            <a:pPr marL="171450" indent="-171450">
              <a:buFont typeface="Arial" panose="020B0604020202020204" pitchFamily="34" charset="0"/>
              <a:buChar char="•"/>
            </a:pPr>
            <a:r>
              <a:rPr lang="en-US" dirty="0"/>
              <a:t>Change in type of use, place of use, diversion location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Temporary substitution </a:t>
            </a:r>
          </a:p>
          <a:p>
            <a:pPr marL="171450" indent="-171450">
              <a:buFont typeface="Arial" panose="020B0604020202020204" pitchFamily="34" charset="0"/>
              <a:buChar char="•"/>
            </a:pPr>
            <a:r>
              <a:rPr lang="en-US" dirty="0"/>
              <a:t>Allows for use of a supplemental groundwater right in lieu of primary surface </a:t>
            </a:r>
            <a:r>
              <a:rPr lang="en-US"/>
              <a:t>water right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Human Consumption or stock water use preference </a:t>
            </a:r>
          </a:p>
          <a:p>
            <a:pPr marL="171450" indent="-171450">
              <a:buFont typeface="Arial" panose="020B0604020202020204" pitchFamily="34" charset="0"/>
              <a:buChar char="•"/>
            </a:pPr>
            <a:r>
              <a:rPr lang="en-US" dirty="0"/>
              <a:t>Water Resources Commission can grant preference to human consumption and stock water over senior call, requires approval of temporary rules. </a:t>
            </a:r>
          </a:p>
        </p:txBody>
      </p:sp>
      <p:sp>
        <p:nvSpPr>
          <p:cNvPr id="4" name="Slide Number Placeholder 3"/>
          <p:cNvSpPr>
            <a:spLocks noGrp="1"/>
          </p:cNvSpPr>
          <p:nvPr>
            <p:ph type="sldNum" sz="quarter" idx="5"/>
          </p:nvPr>
        </p:nvSpPr>
        <p:spPr/>
        <p:txBody>
          <a:bodyPr/>
          <a:lstStyle/>
          <a:p>
            <a:fld id="{0BB78081-FD8F-4D22-9C7D-527AC9A81FEA}" type="slidenum">
              <a:rPr lang="en-US" smtClean="0"/>
              <a:t>26</a:t>
            </a:fld>
            <a:endParaRPr lang="en-US"/>
          </a:p>
        </p:txBody>
      </p:sp>
    </p:spTree>
    <p:extLst>
      <p:ext uri="{BB962C8B-B14F-4D97-AF65-F5344CB8AC3E}">
        <p14:creationId xmlns:p14="http://schemas.microsoft.com/office/powerpoint/2010/main" val="272461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Feasibility Grant Page: </a:t>
            </a:r>
            <a:r>
              <a:rPr lang="en-US" dirty="0">
                <a:hlinkClick r:id="rId3"/>
              </a:rPr>
              <a:t>Water Resources Department : Feasibility Study Grants : Feasibility Study Grants : State of Oregon</a:t>
            </a:r>
            <a:endParaRPr lang="en-US" dirty="0"/>
          </a:p>
          <a:p>
            <a:r>
              <a:rPr lang="en-US" b="1" dirty="0">
                <a:latin typeface="Calibri"/>
                <a:cs typeface="Calibri"/>
              </a:rPr>
              <a:t>Triple Benefits (Scoring criteria): </a:t>
            </a:r>
            <a:r>
              <a:rPr lang="en-US" dirty="0">
                <a:hlinkClick r:id="rId4"/>
              </a:rPr>
              <a:t>Scoring Criteria (oregon.gov)</a:t>
            </a:r>
            <a:r>
              <a:rPr lang="en-US" dirty="0"/>
              <a:t> (need at least one in each category, not each criteria)</a:t>
            </a:r>
            <a:endParaRPr lang="en-US" b="1" dirty="0">
              <a:latin typeface="Calibri"/>
              <a:cs typeface="Calibri"/>
            </a:endParaRPr>
          </a:p>
          <a:p>
            <a:endParaRPr lang="en-US" b="1" dirty="0">
              <a:latin typeface="Calibri"/>
              <a:cs typeface="Calibri"/>
            </a:endParaRPr>
          </a:p>
          <a:p>
            <a:r>
              <a:rPr lang="en-US" b="1" dirty="0">
                <a:latin typeface="Calibri"/>
                <a:cs typeface="Calibri"/>
              </a:rPr>
              <a:t>Mention Observation Wells and Water Measurement Cost Share Programs</a:t>
            </a:r>
            <a:endParaRPr lang="en-US" dirty="0">
              <a:latin typeface="Calibri"/>
              <a:cs typeface="Calibri"/>
            </a:endParaRPr>
          </a:p>
          <a:p>
            <a:r>
              <a:rPr lang="en-US" b="1" dirty="0">
                <a:latin typeface="Calibri"/>
                <a:cs typeface="Calibri"/>
              </a:rPr>
              <a:t>Funding specifics</a:t>
            </a:r>
          </a:p>
          <a:p>
            <a:pPr marL="887730" lvl="2" indent="-473075">
              <a:buClr>
                <a:schemeClr val="tx1"/>
              </a:buClr>
              <a:buFont typeface="Wingdings" panose="05000000000000000000" pitchFamily="2" charset="2"/>
              <a:buChar char="Ø"/>
            </a:pPr>
            <a:r>
              <a:rPr lang="en-US" sz="2900" b="1" dirty="0">
                <a:latin typeface="Calibri"/>
                <a:cs typeface="Calibri"/>
              </a:rPr>
              <a:t>Loans, Grants (25% cost-share)</a:t>
            </a:r>
          </a:p>
          <a:p>
            <a:pPr marL="887730" lvl="2" indent="-473075">
              <a:buClr>
                <a:schemeClr val="tx1"/>
              </a:buClr>
              <a:buFont typeface="Wingdings" panose="05000000000000000000" pitchFamily="2" charset="2"/>
              <a:buChar char="Ø"/>
            </a:pPr>
            <a:r>
              <a:rPr lang="en-US" sz="2900" b="1" dirty="0">
                <a:latin typeface="Calibri"/>
                <a:cs typeface="Calibri"/>
              </a:rPr>
              <a:t>Loan Specifics – Term, Interest Rates</a:t>
            </a:r>
          </a:p>
          <a:p>
            <a:pPr marL="887730" lvl="2" indent="-473075">
              <a:buClr>
                <a:schemeClr val="tx1"/>
              </a:buClr>
              <a:buFont typeface="Wingdings" panose="05000000000000000000" pitchFamily="2" charset="2"/>
              <a:buChar char="Ø"/>
            </a:pPr>
            <a:r>
              <a:rPr lang="en-US" sz="2900" b="1" dirty="0">
                <a:latin typeface="Calibri"/>
                <a:cs typeface="Calibri"/>
              </a:rPr>
              <a:t>Funding Decision 1/year</a:t>
            </a:r>
          </a:p>
          <a:p>
            <a:pPr marL="354965" lvl="1" indent="-354965">
              <a:buFont typeface="Wingdings" pitchFamily="2" charset="2"/>
              <a:buChar char="§"/>
            </a:pPr>
            <a:r>
              <a:rPr lang="en-US" sz="3300" b="1" dirty="0">
                <a:latin typeface="Calibri"/>
                <a:cs typeface="Calibri"/>
              </a:rPr>
              <a:t>Scoring and Ranking of Projects</a:t>
            </a:r>
          </a:p>
          <a:p>
            <a:pPr marL="887730" lvl="2" indent="-473075">
              <a:buClr>
                <a:schemeClr val="tx1"/>
              </a:buClr>
              <a:buFont typeface="Wingdings" panose="05000000000000000000" pitchFamily="2" charset="2"/>
              <a:buChar char="Ø"/>
            </a:pPr>
            <a:r>
              <a:rPr lang="en-US" sz="2900" b="1" dirty="0">
                <a:latin typeface="Calibri"/>
                <a:cs typeface="Calibri"/>
              </a:rPr>
              <a:t>Technical Review Team</a:t>
            </a:r>
          </a:p>
          <a:p>
            <a:pPr marL="887730" lvl="2" indent="-473075">
              <a:buClr>
                <a:schemeClr val="tx1"/>
              </a:buClr>
              <a:buFont typeface="Wingdings" panose="05000000000000000000" pitchFamily="2" charset="2"/>
              <a:buChar char="Ø"/>
            </a:pPr>
            <a:r>
              <a:rPr lang="en-US" sz="2900" b="1" dirty="0">
                <a:latin typeface="Calibri"/>
                <a:cs typeface="Calibri"/>
              </a:rPr>
              <a:t>Scoring based on Economic, Environmental and Social/Cultural Public Benefits</a:t>
            </a:r>
          </a:p>
          <a:p>
            <a:pPr marL="887730" lvl="2" indent="-473075">
              <a:buClr>
                <a:schemeClr val="tx1"/>
              </a:buClr>
              <a:buFont typeface="Wingdings" panose="05000000000000000000" pitchFamily="2" charset="2"/>
              <a:buChar char="Ø"/>
            </a:pPr>
            <a:r>
              <a:rPr lang="en-US" sz="2900" b="1" dirty="0">
                <a:latin typeface="Calibri"/>
                <a:cs typeface="Calibri"/>
              </a:rPr>
              <a:t>Final Decision made by Water Resources Commission</a:t>
            </a:r>
          </a:p>
          <a:p>
            <a:endParaRPr lang="en-US" dirty="0"/>
          </a:p>
        </p:txBody>
      </p:sp>
      <p:sp>
        <p:nvSpPr>
          <p:cNvPr id="4" name="Slide Number Placeholder 3"/>
          <p:cNvSpPr>
            <a:spLocks noGrp="1"/>
          </p:cNvSpPr>
          <p:nvPr>
            <p:ph type="sldNum" sz="quarter" idx="10"/>
          </p:nvPr>
        </p:nvSpPr>
        <p:spPr/>
        <p:txBody>
          <a:bodyPr/>
          <a:lstStyle/>
          <a:p>
            <a:fld id="{AF0AAF3F-A227-4639-A854-6B321C8759EC}" type="slidenum">
              <a:rPr lang="en-US" smtClean="0"/>
              <a:t>27</a:t>
            </a:fld>
            <a:endParaRPr lang="en-US"/>
          </a:p>
        </p:txBody>
      </p:sp>
    </p:spTree>
    <p:extLst>
      <p:ext uri="{BB962C8B-B14F-4D97-AF65-F5344CB8AC3E}">
        <p14:creationId xmlns:p14="http://schemas.microsoft.com/office/powerpoint/2010/main" val="1794287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21"/>
              </a:spcAft>
            </a:pPr>
            <a:r>
              <a:rPr lang="en-US" b="1">
                <a:latin typeface="Calibri" panose="020F0502020204030204" pitchFamily="34" charset="0"/>
              </a:rPr>
              <a:t>Purpose</a:t>
            </a:r>
          </a:p>
          <a:p>
            <a:pPr>
              <a:spcAft>
                <a:spcPts val="621"/>
              </a:spcAft>
            </a:pPr>
            <a:r>
              <a:rPr lang="en-US" b="1">
                <a:latin typeface="Calibri" panose="020F0502020204030204" pitchFamily="34" charset="0"/>
              </a:rPr>
              <a:t>What is a feasibility study? Limitations</a:t>
            </a:r>
          </a:p>
          <a:p>
            <a:pPr>
              <a:spcAft>
                <a:spcPts val="621"/>
              </a:spcAft>
            </a:pPr>
            <a:r>
              <a:rPr lang="en-US" b="1">
                <a:latin typeface="Calibri" panose="020F0502020204030204" pitchFamily="34" charset="0"/>
              </a:rPr>
              <a:t>Project Examples</a:t>
            </a:r>
          </a:p>
          <a:p>
            <a:pPr lvl="1">
              <a:spcAft>
                <a:spcPts val="621"/>
              </a:spcAft>
              <a:buFont typeface="Wingdings" panose="05000000000000000000" pitchFamily="2" charset="2"/>
              <a:buChar char="Ø"/>
            </a:pPr>
            <a:r>
              <a:rPr lang="en-US" b="1">
                <a:latin typeface="Calibri" panose="020F0502020204030204" pitchFamily="34" charset="0"/>
              </a:rPr>
              <a:t> Small scale AR</a:t>
            </a:r>
          </a:p>
          <a:p>
            <a:pPr lvl="1">
              <a:spcAft>
                <a:spcPts val="621"/>
              </a:spcAft>
              <a:buFont typeface="Wingdings" panose="05000000000000000000" pitchFamily="2" charset="2"/>
              <a:buChar char="Ø"/>
            </a:pPr>
            <a:r>
              <a:rPr lang="en-US" b="1">
                <a:latin typeface="Calibri" panose="020F0502020204030204" pitchFamily="34" charset="0"/>
              </a:rPr>
              <a:t> Piping/Lining – Conservation</a:t>
            </a:r>
          </a:p>
          <a:p>
            <a:pPr lvl="1">
              <a:spcAft>
                <a:spcPts val="621"/>
              </a:spcAft>
              <a:buFont typeface="Wingdings" panose="05000000000000000000" pitchFamily="2" charset="2"/>
              <a:buChar char="Ø"/>
            </a:pPr>
            <a:r>
              <a:rPr lang="en-US" b="1">
                <a:latin typeface="Calibri" panose="020F0502020204030204" pitchFamily="34" charset="0"/>
              </a:rPr>
              <a:t> Expansion of Storage Facilities</a:t>
            </a:r>
          </a:p>
          <a:p>
            <a:endParaRPr lang="en-US"/>
          </a:p>
        </p:txBody>
      </p:sp>
      <p:sp>
        <p:nvSpPr>
          <p:cNvPr id="4" name="Slide Number Placeholder 3"/>
          <p:cNvSpPr>
            <a:spLocks noGrp="1"/>
          </p:cNvSpPr>
          <p:nvPr>
            <p:ph type="sldNum" sz="quarter" idx="10"/>
          </p:nvPr>
        </p:nvSpPr>
        <p:spPr/>
        <p:txBody>
          <a:bodyPr/>
          <a:lstStyle/>
          <a:p>
            <a:fld id="{AF0AAF3F-A227-4639-A854-6B321C8759EC}" type="slidenum">
              <a:rPr lang="en-US" smtClean="0"/>
              <a:t>28</a:t>
            </a:fld>
            <a:endParaRPr lang="en-US"/>
          </a:p>
        </p:txBody>
      </p:sp>
    </p:spTree>
    <p:extLst>
      <p:ext uri="{BB962C8B-B14F-4D97-AF65-F5344CB8AC3E}">
        <p14:creationId xmlns:p14="http://schemas.microsoft.com/office/powerpoint/2010/main" val="2612024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with your Watermaster for Water Measurement Cost Share Program</a:t>
            </a:r>
          </a:p>
          <a:p>
            <a:r>
              <a:rPr lang="en-US" dirty="0"/>
              <a:t>WARRF link: </a:t>
            </a:r>
          </a:p>
        </p:txBody>
      </p:sp>
      <p:sp>
        <p:nvSpPr>
          <p:cNvPr id="4" name="Slide Number Placeholder 3"/>
          <p:cNvSpPr>
            <a:spLocks noGrp="1"/>
          </p:cNvSpPr>
          <p:nvPr>
            <p:ph type="sldNum" sz="quarter" idx="5"/>
          </p:nvPr>
        </p:nvSpPr>
        <p:spPr/>
        <p:txBody>
          <a:bodyPr/>
          <a:lstStyle/>
          <a:p>
            <a:fld id="{0BB78081-FD8F-4D22-9C7D-527AC9A81FEA}" type="slidenum">
              <a:rPr lang="en-US" smtClean="0"/>
              <a:t>29</a:t>
            </a:fld>
            <a:endParaRPr lang="en-US"/>
          </a:p>
        </p:txBody>
      </p:sp>
    </p:spTree>
    <p:extLst>
      <p:ext uri="{BB962C8B-B14F-4D97-AF65-F5344CB8AC3E}">
        <p14:creationId xmlns:p14="http://schemas.microsoft.com/office/powerpoint/2010/main" val="1466871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Full link to </a:t>
            </a:r>
            <a:r>
              <a:rPr lang="en-US" dirty="0" err="1"/>
              <a:t>Obs</a:t>
            </a:r>
            <a:r>
              <a:rPr lang="en-US" dirty="0"/>
              <a:t> Well map – </a:t>
            </a:r>
            <a:r>
              <a:rPr lang="en-US" dirty="0">
                <a:hlinkClick r:id="rId3"/>
              </a:rPr>
              <a:t>GWIS Map Tool (state.or.us)</a:t>
            </a:r>
            <a:r>
              <a:rPr lang="en-US" dirty="0"/>
              <a:t>  </a:t>
            </a:r>
          </a:p>
          <a:p>
            <a:pPr rtl="0"/>
            <a:r>
              <a:rPr lang="en-US" dirty="0"/>
              <a:t>Put talking points about ideal site for station – </a:t>
            </a:r>
          </a:p>
          <a:p>
            <a:pPr rtl="0"/>
            <a:r>
              <a:rPr lang="en-US" dirty="0"/>
              <a:t>1) </a:t>
            </a:r>
            <a:r>
              <a:rPr lang="en-US" dirty="0">
                <a:effectLst/>
              </a:rPr>
              <a:t>at least 1 acre</a:t>
            </a:r>
            <a:endParaRPr lang="en-US" dirty="0"/>
          </a:p>
          <a:p>
            <a:pPr rtl="0"/>
            <a:r>
              <a:rPr lang="en-US" dirty="0">
                <a:effectLst/>
              </a:rPr>
              <a:t> 2) irrigated and/or mowed/</a:t>
            </a:r>
            <a:r>
              <a:rPr lang="en-US" dirty="0" err="1">
                <a:effectLst/>
              </a:rPr>
              <a:t>maintaned</a:t>
            </a:r>
            <a:r>
              <a:rPr lang="en-US" dirty="0">
                <a:effectLst/>
              </a:rPr>
              <a:t> turf or pasture</a:t>
            </a:r>
            <a:endParaRPr lang="en-US" dirty="0"/>
          </a:p>
          <a:p>
            <a:pPr rtl="0"/>
            <a:r>
              <a:rPr lang="en-US" dirty="0">
                <a:effectLst/>
              </a:rPr>
              <a:t> 3) no vertical obstructions that could block solar radiation or wind </a:t>
            </a:r>
          </a:p>
          <a:p>
            <a:pPr rtl="0"/>
            <a:r>
              <a:rPr lang="en-US" dirty="0">
                <a:effectLst/>
              </a:rPr>
              <a:t>4) solar radiation most important factor to not block</a:t>
            </a:r>
            <a:endParaRPr lang="en-US" dirty="0"/>
          </a:p>
          <a:p>
            <a:endParaRPr lang="en-US" dirty="0"/>
          </a:p>
        </p:txBody>
      </p:sp>
      <p:sp>
        <p:nvSpPr>
          <p:cNvPr id="4" name="Slide Number Placeholder 3"/>
          <p:cNvSpPr>
            <a:spLocks noGrp="1"/>
          </p:cNvSpPr>
          <p:nvPr>
            <p:ph type="sldNum" sz="quarter" idx="5"/>
          </p:nvPr>
        </p:nvSpPr>
        <p:spPr/>
        <p:txBody>
          <a:bodyPr/>
          <a:lstStyle/>
          <a:p>
            <a:fld id="{0BB78081-FD8F-4D22-9C7D-527AC9A81FEA}" type="slidenum">
              <a:rPr lang="en-US" smtClean="0"/>
              <a:t>30</a:t>
            </a:fld>
            <a:endParaRPr lang="en-US"/>
          </a:p>
        </p:txBody>
      </p:sp>
    </p:spTree>
    <p:extLst>
      <p:ext uri="{BB962C8B-B14F-4D97-AF65-F5344CB8AC3E}">
        <p14:creationId xmlns:p14="http://schemas.microsoft.com/office/powerpoint/2010/main" val="4242294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31</a:t>
            </a:fld>
            <a:endParaRPr lang="en-US"/>
          </a:p>
        </p:txBody>
      </p:sp>
    </p:spTree>
    <p:extLst>
      <p:ext uri="{BB962C8B-B14F-4D97-AF65-F5344CB8AC3E}">
        <p14:creationId xmlns:p14="http://schemas.microsoft.com/office/powerpoint/2010/main" val="367431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43">
              <a:defRPr/>
            </a:pPr>
            <a:r>
              <a:rPr lang="en-US" b="1"/>
              <a:t>We are organized into 5 divisions; however, many of our divisions are highly connected and dependent on the actions of other divisions.  </a:t>
            </a:r>
          </a:p>
          <a:p>
            <a:pPr defTabSz="912843">
              <a:defRPr/>
            </a:pPr>
            <a:endParaRPr lang="en-US" b="1"/>
          </a:p>
          <a:p>
            <a:pPr defTabSz="912843">
              <a:defRPr/>
            </a:pPr>
            <a:r>
              <a:rPr lang="en-US" b="1"/>
              <a:t>Water Resources Commission</a:t>
            </a:r>
          </a:p>
          <a:p>
            <a:pPr marL="0" indent="0" defTabSz="912843">
              <a:buFont typeface="Arial" panose="020B0604020202020204" pitchFamily="34" charset="0"/>
              <a:buNone/>
              <a:defRPr/>
            </a:pPr>
            <a:endParaRPr lang="en-US" b="1"/>
          </a:p>
          <a:p>
            <a:pPr marL="285293" marR="0" lvl="0" indent="-28529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solidFill>
                  <a:schemeClr val="accent2">
                    <a:lumMod val="20000"/>
                    <a:lumOff val="80000"/>
                  </a:schemeClr>
                </a:solidFill>
              </a:rPr>
              <a:t>Created in 1987</a:t>
            </a:r>
          </a:p>
          <a:p>
            <a:pPr marL="285293" marR="0" lvl="0" indent="-28529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solidFill>
                  <a:schemeClr val="accent2">
                    <a:lumMod val="20000"/>
                    <a:lumOff val="80000"/>
                  </a:schemeClr>
                </a:solidFill>
              </a:rPr>
              <a:t>Policy Direction</a:t>
            </a:r>
          </a:p>
          <a:p>
            <a:pPr marL="285293" indent="-285293">
              <a:buFont typeface="Wingdings" panose="05000000000000000000" pitchFamily="2" charset="2"/>
              <a:buChar char="§"/>
            </a:pPr>
            <a:r>
              <a:rPr lang="en-US">
                <a:solidFill>
                  <a:schemeClr val="accent2">
                    <a:lumMod val="20000"/>
                    <a:lumOff val="80000"/>
                  </a:schemeClr>
                </a:solidFill>
              </a:rPr>
              <a:t>Rule Adoption</a:t>
            </a:r>
          </a:p>
          <a:p>
            <a:pPr marL="285293" indent="-285293">
              <a:buFont typeface="Wingdings" panose="05000000000000000000" pitchFamily="2" charset="2"/>
              <a:buChar char="§"/>
            </a:pPr>
            <a:r>
              <a:rPr lang="en-US">
                <a:solidFill>
                  <a:schemeClr val="accent2">
                    <a:lumMod val="20000"/>
                    <a:lumOff val="80000"/>
                  </a:schemeClr>
                </a:solidFill>
              </a:rPr>
              <a:t>Grant and Loan Approval</a:t>
            </a:r>
          </a:p>
          <a:p>
            <a:pPr lvl="1" eaLnBrk="1" hangingPunct="1">
              <a:buFont typeface="Wingdings" pitchFamily="2" charset="2"/>
              <a:buChar char="§"/>
            </a:pPr>
            <a:r>
              <a:rPr lang="en-US" altLang="en-US" sz="1100"/>
              <a:t> Seven-member citizen board, appointed by the Governor for four-year terms, subject to confirmation by the Oregon Senate. </a:t>
            </a:r>
          </a:p>
          <a:p>
            <a:pPr lvl="1" eaLnBrk="1" hangingPunct="1">
              <a:buFont typeface="Wingdings" pitchFamily="2" charset="2"/>
              <a:buChar char="§"/>
            </a:pPr>
            <a:r>
              <a:rPr lang="en-US" sz="1100">
                <a:solidFill>
                  <a:schemeClr val="accent2">
                    <a:lumMod val="20000"/>
                    <a:lumOff val="80000"/>
                  </a:schemeClr>
                </a:solidFill>
              </a:rPr>
              <a:t> two members at large, one covering east of cascades and the other covering west of the cascades.</a:t>
            </a:r>
            <a:endParaRPr lang="en-US">
              <a:solidFill>
                <a:schemeClr val="accent2">
                  <a:lumMod val="20000"/>
                  <a:lumOff val="80000"/>
                </a:schemeClr>
              </a:solidFill>
            </a:endParaRPr>
          </a:p>
          <a:p>
            <a:pPr defTabSz="912843">
              <a:defRPr/>
            </a:pPr>
            <a:endParaRPr lang="en-US" b="1"/>
          </a:p>
          <a:p>
            <a:r>
              <a:rPr lang="en-US" b="1"/>
              <a:t>Water Rights Services Division 	 </a:t>
            </a:r>
          </a:p>
          <a:p>
            <a:pPr marL="285293" indent="-285293">
              <a:buFont typeface="Wingdings" panose="05000000000000000000" pitchFamily="2" charset="2"/>
              <a:buChar char="§"/>
            </a:pPr>
            <a:r>
              <a:rPr lang="en-US"/>
              <a:t>Adjudications</a:t>
            </a:r>
          </a:p>
          <a:p>
            <a:pPr marL="285293" indent="-285293">
              <a:buFont typeface="Wingdings" panose="05000000000000000000" pitchFamily="2" charset="2"/>
              <a:buChar char="§"/>
            </a:pPr>
            <a:r>
              <a:rPr lang="en-US"/>
              <a:t>Water right transactions</a:t>
            </a:r>
          </a:p>
          <a:p>
            <a:pPr marL="285293" indent="-285293">
              <a:buFont typeface="Wingdings" panose="05000000000000000000" pitchFamily="2" charset="2"/>
              <a:buChar char="§"/>
            </a:pPr>
            <a:r>
              <a:rPr lang="en-US"/>
              <a:t>Hydroelectric licensing</a:t>
            </a:r>
          </a:p>
          <a:p>
            <a:pPr marL="285293" indent="-285293">
              <a:buFont typeface="Wingdings" panose="05000000000000000000" pitchFamily="2" charset="2"/>
              <a:buChar char="§"/>
            </a:pPr>
            <a:r>
              <a:rPr lang="en-US"/>
              <a:t>Water management and Conservation Planning</a:t>
            </a:r>
          </a:p>
          <a:p>
            <a:endParaRPr lang="en-US" b="1"/>
          </a:p>
          <a:p>
            <a:r>
              <a:rPr lang="en-US" b="1"/>
              <a:t>Field Services Division		 </a:t>
            </a:r>
          </a:p>
          <a:p>
            <a:pPr marL="285293" indent="-285293">
              <a:buFont typeface="Wingdings" panose="05000000000000000000" pitchFamily="2" charset="2"/>
              <a:buChar char="§"/>
            </a:pPr>
            <a:r>
              <a:rPr lang="en-US"/>
              <a:t>Water management and distribution</a:t>
            </a:r>
          </a:p>
          <a:p>
            <a:pPr marL="285293" indent="-285293">
              <a:buFont typeface="Wingdings" panose="05000000000000000000" pitchFamily="2" charset="2"/>
              <a:buChar char="§"/>
            </a:pPr>
            <a:r>
              <a:rPr lang="en-US"/>
              <a:t>Well inspections</a:t>
            </a:r>
          </a:p>
          <a:p>
            <a:pPr marL="285293" indent="-285293">
              <a:buFont typeface="Wingdings" panose="05000000000000000000" pitchFamily="2" charset="2"/>
              <a:buChar char="§"/>
            </a:pPr>
            <a:r>
              <a:rPr lang="en-US"/>
              <a:t>Data collection</a:t>
            </a:r>
          </a:p>
          <a:p>
            <a:pPr marL="285293" indent="-285293">
              <a:buFont typeface="Wingdings" panose="05000000000000000000" pitchFamily="2" charset="2"/>
              <a:buChar char="§"/>
            </a:pPr>
            <a:r>
              <a:rPr lang="en-US"/>
              <a:t>Dam safety</a:t>
            </a:r>
          </a:p>
          <a:p>
            <a:pPr marL="285293" indent="-285293">
              <a:buFont typeface="Wingdings" panose="05000000000000000000" pitchFamily="2" charset="2"/>
              <a:buChar char="§"/>
            </a:pPr>
            <a:r>
              <a:rPr lang="en-US"/>
              <a:t>Water measurement</a:t>
            </a:r>
          </a:p>
          <a:p>
            <a:endParaRPr lang="en-US" b="1"/>
          </a:p>
          <a:p>
            <a:r>
              <a:rPr lang="en-US" b="1"/>
              <a:t>Technical Services Division	 </a:t>
            </a:r>
          </a:p>
          <a:p>
            <a:pPr marL="285293" indent="-285293">
              <a:buFont typeface="Wingdings" panose="05000000000000000000" pitchFamily="2" charset="2"/>
              <a:buChar char="§"/>
            </a:pPr>
            <a:r>
              <a:rPr lang="en-US"/>
              <a:t>Dam safety program</a:t>
            </a:r>
          </a:p>
          <a:p>
            <a:pPr marL="285293" indent="-285293">
              <a:buFont typeface="Wingdings" panose="05000000000000000000" pitchFamily="2" charset="2"/>
              <a:buChar char="§"/>
            </a:pPr>
            <a:r>
              <a:rPr lang="en-US"/>
              <a:t>Surface water science</a:t>
            </a:r>
          </a:p>
          <a:p>
            <a:pPr marL="285293" indent="-285293">
              <a:buFont typeface="Wingdings" panose="05000000000000000000" pitchFamily="2" charset="2"/>
              <a:buChar char="§"/>
            </a:pPr>
            <a:r>
              <a:rPr lang="en-US"/>
              <a:t>Groundwater science</a:t>
            </a:r>
          </a:p>
          <a:p>
            <a:pPr marL="285293" indent="-285293">
              <a:buFont typeface="Wingdings" panose="05000000000000000000" pitchFamily="2" charset="2"/>
              <a:buChar char="§"/>
            </a:pPr>
            <a:r>
              <a:rPr lang="en-US"/>
              <a:t>Information services</a:t>
            </a:r>
          </a:p>
          <a:p>
            <a:pPr marL="285293" indent="-285293">
              <a:buFont typeface="Wingdings" panose="05000000000000000000" pitchFamily="2" charset="2"/>
              <a:buChar char="§"/>
            </a:pPr>
            <a:r>
              <a:rPr lang="en-US"/>
              <a:t>Well construction</a:t>
            </a:r>
          </a:p>
          <a:p>
            <a:pPr marL="285293" indent="-285293">
              <a:buFont typeface="Wingdings" panose="05000000000000000000" pitchFamily="2" charset="2"/>
              <a:buChar char="§"/>
            </a:pPr>
            <a:r>
              <a:rPr lang="en-US"/>
              <a:t>Compliance &amp; Enforcement</a:t>
            </a:r>
          </a:p>
          <a:p>
            <a:endParaRPr lang="en-US" b="1"/>
          </a:p>
          <a:p>
            <a:r>
              <a:rPr lang="en-US" b="1"/>
              <a:t>Administrative Services Division	</a:t>
            </a:r>
          </a:p>
          <a:p>
            <a:pPr marL="171450" indent="-171450">
              <a:buFont typeface="Arial" panose="020B0604020202020204" pitchFamily="34" charset="0"/>
              <a:buChar char="•"/>
            </a:pPr>
            <a:r>
              <a:rPr lang="en-US"/>
              <a:t>Fiscal services</a:t>
            </a:r>
          </a:p>
          <a:p>
            <a:pPr marL="285293" indent="-285293">
              <a:buFont typeface="Wingdings" panose="05000000000000000000" pitchFamily="2" charset="2"/>
              <a:buChar char="§"/>
            </a:pPr>
            <a:r>
              <a:rPr lang="en-US"/>
              <a:t>Human Resources</a:t>
            </a:r>
          </a:p>
          <a:p>
            <a:pPr marL="285293" indent="-285293">
              <a:buFont typeface="Wingdings" panose="05000000000000000000" pitchFamily="2" charset="2"/>
              <a:buChar char="§"/>
            </a:pPr>
            <a:r>
              <a:rPr lang="en-US"/>
              <a:t>Facilities</a:t>
            </a:r>
          </a:p>
          <a:p>
            <a:pPr marL="285293" indent="-285293">
              <a:buFont typeface="Wingdings" panose="05000000000000000000" pitchFamily="2" charset="2"/>
              <a:buChar char="§"/>
            </a:pPr>
            <a:r>
              <a:rPr lang="en-US"/>
              <a:t>Support services</a:t>
            </a:r>
          </a:p>
          <a:p>
            <a:endParaRPr lang="en-US" b="1"/>
          </a:p>
          <a:p>
            <a:r>
              <a:rPr lang="en-US" b="1"/>
              <a:t>Director’s Office	                        </a:t>
            </a:r>
          </a:p>
          <a:p>
            <a:pPr marL="285293" indent="-285293">
              <a:buFont typeface="Wingdings" panose="05000000000000000000" pitchFamily="2" charset="2"/>
              <a:buChar char="§"/>
            </a:pPr>
            <a:r>
              <a:rPr lang="en-US"/>
              <a:t>Legislative, rulemaking, &amp; policy coordination</a:t>
            </a:r>
          </a:p>
          <a:p>
            <a:pPr marL="285293" indent="-285293">
              <a:buFont typeface="Wingdings" panose="05000000000000000000" pitchFamily="2" charset="2"/>
              <a:buChar char="§"/>
            </a:pPr>
            <a:r>
              <a:rPr lang="en-US"/>
              <a:t>Public records &amp; information</a:t>
            </a:r>
          </a:p>
          <a:p>
            <a:pPr marL="285293" indent="-285293">
              <a:buFont typeface="Wingdings" panose="05000000000000000000" pitchFamily="2" charset="2"/>
              <a:buChar char="§"/>
            </a:pPr>
            <a:r>
              <a:rPr lang="en-US"/>
              <a:t>Water Resources Commission</a:t>
            </a:r>
          </a:p>
          <a:p>
            <a:pPr marL="285293" indent="-285293">
              <a:buFont typeface="Wingdings" panose="05000000000000000000" pitchFamily="2" charset="2"/>
              <a:buChar char="§"/>
            </a:pPr>
            <a:r>
              <a:rPr lang="en-US"/>
              <a:t>Integrated Water Resources Strategy</a:t>
            </a:r>
          </a:p>
          <a:p>
            <a:pPr marL="285293" marR="0" lvl="0" indent="-28529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Community Engagement and Place-based planning support</a:t>
            </a:r>
          </a:p>
          <a:p>
            <a:pPr marL="285293" marR="0" lvl="0" indent="-28529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Grant and Loan Programs</a:t>
            </a:r>
          </a:p>
          <a:p>
            <a:pPr marL="285293" indent="-285293">
              <a:buFont typeface="Wingdings" panose="05000000000000000000" pitchFamily="2" charset="2"/>
              <a:buChar char="§"/>
            </a:pPr>
            <a:r>
              <a:rPr lang="en-US"/>
              <a:t>Executive and Commission support</a:t>
            </a:r>
          </a:p>
          <a:p>
            <a:endParaRPr lang="en-US" b="1"/>
          </a:p>
          <a:p>
            <a:pPr defTabSz="912843">
              <a:defRPr/>
            </a:pPr>
            <a:endParaRPr lang="en-US" b="1"/>
          </a:p>
        </p:txBody>
      </p:sp>
      <p:sp>
        <p:nvSpPr>
          <p:cNvPr id="4" name="Slide Number Placeholder 3"/>
          <p:cNvSpPr>
            <a:spLocks noGrp="1"/>
          </p:cNvSpPr>
          <p:nvPr>
            <p:ph type="sldNum" sz="quarter" idx="10"/>
          </p:nvPr>
        </p:nvSpPr>
        <p:spPr/>
        <p:txBody>
          <a:bodyPr/>
          <a:lstStyle/>
          <a:p>
            <a:pPr>
              <a:defRPr/>
            </a:pPr>
            <a:fld id="{499C5D0E-9E40-4D95-9A63-FB8F575EA1CD}" type="slidenum">
              <a:rPr lang="en-US" smtClean="0"/>
              <a:pPr>
                <a:defRPr/>
              </a:pPr>
              <a:t>4</a:t>
            </a:fld>
            <a:endParaRPr lang="en-US"/>
          </a:p>
        </p:txBody>
      </p:sp>
    </p:spTree>
    <p:extLst>
      <p:ext uri="{BB962C8B-B14F-4D97-AF65-F5344CB8AC3E}">
        <p14:creationId xmlns:p14="http://schemas.microsoft.com/office/powerpoint/2010/main" val="3311413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Mention Resource Summary at table and can sign up for communications from OWRD</a:t>
            </a:r>
          </a:p>
        </p:txBody>
      </p:sp>
      <p:sp>
        <p:nvSpPr>
          <p:cNvPr id="4" name="Slide Number Placeholder 3"/>
          <p:cNvSpPr>
            <a:spLocks noGrp="1"/>
          </p:cNvSpPr>
          <p:nvPr>
            <p:ph type="sldNum" sz="quarter" idx="5"/>
          </p:nvPr>
        </p:nvSpPr>
        <p:spPr/>
        <p:txBody>
          <a:bodyPr/>
          <a:lstStyle/>
          <a:p>
            <a:fld id="{0BB78081-FD8F-4D22-9C7D-527AC9A81FEA}" type="slidenum">
              <a:rPr lang="en-US" smtClean="0"/>
              <a:t>32</a:t>
            </a:fld>
            <a:endParaRPr lang="en-US"/>
          </a:p>
        </p:txBody>
      </p:sp>
    </p:spTree>
    <p:extLst>
      <p:ext uri="{BB962C8B-B14F-4D97-AF65-F5344CB8AC3E}">
        <p14:creationId xmlns:p14="http://schemas.microsoft.com/office/powerpoint/2010/main" val="323931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Sue – And this one : )...</a:t>
            </a:r>
          </a:p>
        </p:txBody>
      </p:sp>
      <p:sp>
        <p:nvSpPr>
          <p:cNvPr id="4" name="Slide Number Placeholder 3"/>
          <p:cNvSpPr>
            <a:spLocks noGrp="1"/>
          </p:cNvSpPr>
          <p:nvPr>
            <p:ph type="sldNum" sz="quarter" idx="5"/>
          </p:nvPr>
        </p:nvSpPr>
        <p:spPr/>
        <p:txBody>
          <a:bodyPr/>
          <a:lstStyle/>
          <a:p>
            <a:fld id="{0BB78081-FD8F-4D22-9C7D-527AC9A81FEA}" type="slidenum">
              <a:rPr lang="en-US" smtClean="0"/>
              <a:t>33</a:t>
            </a:fld>
            <a:endParaRPr lang="en-US"/>
          </a:p>
        </p:txBody>
      </p:sp>
    </p:spTree>
    <p:extLst>
      <p:ext uri="{BB962C8B-B14F-4D97-AF65-F5344CB8AC3E}">
        <p14:creationId xmlns:p14="http://schemas.microsoft.com/office/powerpoint/2010/main" val="25926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0AAF3F-A227-4639-A854-6B321C8759E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7359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Water Code declared all water within Oregon as belonging to the public and required that anyone who wanted to use surface water had to first obtain a water right from the state.</a:t>
            </a:r>
          </a:p>
          <a:p>
            <a:endParaRPr lang="en-US" dirty="0"/>
          </a:p>
          <a:p>
            <a:r>
              <a:rPr lang="en-US" dirty="0"/>
              <a:t>Including both surface and groundwater</a:t>
            </a:r>
          </a:p>
          <a:p>
            <a:r>
              <a:rPr lang="en-US" dirty="0"/>
              <a:t>We have a Strategic Plan that is informed by IWRS</a:t>
            </a:r>
          </a:p>
          <a:p>
            <a:r>
              <a:rPr lang="en-US" dirty="0"/>
              <a:t>Dam Safety</a:t>
            </a:r>
          </a:p>
          <a:p>
            <a:endParaRPr lang="en-US" dirty="0"/>
          </a:p>
        </p:txBody>
      </p:sp>
      <p:sp>
        <p:nvSpPr>
          <p:cNvPr id="4" name="Slide Number Placeholder 3"/>
          <p:cNvSpPr>
            <a:spLocks noGrp="1"/>
          </p:cNvSpPr>
          <p:nvPr>
            <p:ph type="sldNum" sz="quarter" idx="5"/>
          </p:nvPr>
        </p:nvSpPr>
        <p:spPr/>
        <p:txBody>
          <a:bodyPr/>
          <a:lstStyle/>
          <a:p>
            <a:fld id="{0BB78081-FD8F-4D22-9C7D-527AC9A81FEA}" type="slidenum">
              <a:rPr lang="en-US" smtClean="0"/>
              <a:t>6</a:t>
            </a:fld>
            <a:endParaRPr lang="en-US"/>
          </a:p>
        </p:txBody>
      </p:sp>
    </p:spTree>
    <p:extLst>
      <p:ext uri="{BB962C8B-B14F-4D97-AF65-F5344CB8AC3E}">
        <p14:creationId xmlns:p14="http://schemas.microsoft.com/office/powerpoint/2010/main" val="187201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5863" y="698500"/>
            <a:ext cx="4652962" cy="3489325"/>
          </a:xfrm>
          <a:ln/>
        </p:spPr>
      </p:sp>
      <p:sp>
        <p:nvSpPr>
          <p:cNvPr id="39939" name="Rectangle 3"/>
          <p:cNvSpPr>
            <a:spLocks noGrp="1" noChangeArrowheads="1"/>
          </p:cNvSpPr>
          <p:nvPr>
            <p:ph type="body" idx="1"/>
          </p:nvPr>
        </p:nvSpPr>
        <p:spPr>
          <a:xfrm>
            <a:off x="935038" y="4422775"/>
            <a:ext cx="5153025" cy="4187825"/>
          </a:xfrm>
          <a:noFill/>
        </p:spPr>
        <p:txBody>
          <a:bodyPr/>
          <a:lstStyle/>
          <a:p>
            <a:r>
              <a:rPr lang="en-US" altLang="en-US" dirty="0"/>
              <a:t>Note that there are Well Water Handbooks</a:t>
            </a:r>
            <a:endParaRPr lang="en-US" dirty="0"/>
          </a:p>
          <a:p>
            <a:pPr eaLnBrk="1" hangingPunct="1"/>
            <a:endParaRPr lang="en-US" altLang="en-US" baseline="0" dirty="0"/>
          </a:p>
          <a:p>
            <a:pPr eaLnBrk="1" hangingPunct="1"/>
            <a:r>
              <a:rPr lang="en-US" altLang="en-US" baseline="0" dirty="0"/>
              <a:t>There is no volume identified for the half acre of lawn and non commercial garden. The key! Water has to be used beneficially and without waste. </a:t>
            </a:r>
          </a:p>
          <a:p>
            <a:pPr eaLnBrk="1" hangingPunct="1"/>
            <a:endParaRPr lang="en-US" altLang="en-US" baseline="0" dirty="0"/>
          </a:p>
          <a:p>
            <a:pPr eaLnBrk="1" hangingPunct="1"/>
            <a:r>
              <a:rPr lang="en-US" altLang="en-US" baseline="0" dirty="0"/>
              <a:t>To clarify, up to a half acre of non commercial lawn and garden. The 5,000 gallon commercial industrial use is NOT to be used for the promotion of plant growth. </a:t>
            </a:r>
          </a:p>
          <a:p>
            <a:pPr eaLnBrk="1" hangingPunct="1"/>
            <a:endParaRPr lang="en-US" altLang="en-US" baseline="0" dirty="0"/>
          </a:p>
          <a:p>
            <a:pPr eaLnBrk="1" hangingPunct="1"/>
            <a:r>
              <a:rPr lang="en-US" altLang="en-US" baseline="0" dirty="0"/>
              <a:t>Industrial Examples: operation and maintenance of industrial sites, road construction, down-hole heat exchange and geothermal</a:t>
            </a:r>
          </a:p>
          <a:p>
            <a:pPr eaLnBrk="1" hangingPunct="1"/>
            <a:endParaRPr lang="en-US" altLang="en-US" baseline="0" dirty="0"/>
          </a:p>
          <a:p>
            <a:pPr eaLnBrk="1" hangingPunct="1"/>
            <a:r>
              <a:rPr lang="en-US" altLang="en-US" baseline="0" dirty="0"/>
              <a:t>Commercial Examples: production, sale or delivery of goods, services or commodities by a public or private entity – Commercial facilities include office, resort, recreational facility, motel, hotel, gas station, store. </a:t>
            </a:r>
          </a:p>
        </p:txBody>
      </p:sp>
    </p:spTree>
    <p:extLst>
      <p:ext uri="{BB962C8B-B14F-4D97-AF65-F5344CB8AC3E}">
        <p14:creationId xmlns:p14="http://schemas.microsoft.com/office/powerpoint/2010/main" val="290753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85863" y="698500"/>
            <a:ext cx="4652962" cy="3489325"/>
          </a:xfrm>
          <a:ln/>
        </p:spPr>
      </p:sp>
      <p:sp>
        <p:nvSpPr>
          <p:cNvPr id="35843" name="Rectangle 3"/>
          <p:cNvSpPr>
            <a:spLocks noGrp="1" noChangeArrowheads="1"/>
          </p:cNvSpPr>
          <p:nvPr>
            <p:ph type="body" idx="1"/>
          </p:nvPr>
        </p:nvSpPr>
        <p:spPr>
          <a:xfrm>
            <a:off x="935038" y="4422775"/>
            <a:ext cx="5153025" cy="4187825"/>
          </a:xfrm>
          <a:noFill/>
        </p:spPr>
        <p:txBody>
          <a:bodyPr/>
          <a:lstStyle/>
          <a:p>
            <a:r>
              <a:rPr lang="en-US" dirty="0"/>
              <a:t>Forest management: certain</a:t>
            </a:r>
            <a:r>
              <a:rPr lang="en-US" baseline="0" dirty="0"/>
              <a:t> activities </a:t>
            </a:r>
            <a:r>
              <a:rPr lang="en-US" dirty="0"/>
              <a:t>such </a:t>
            </a:r>
            <a:r>
              <a:rPr lang="en-US" b="0" i="0" u="none" strike="noStrike" kern="1200" dirty="0">
                <a:effectLst/>
              </a:rPr>
              <a:t>as slash burning</a:t>
            </a:r>
            <a:r>
              <a:rPr lang="en-US" dirty="0"/>
              <a:t> and mixing pesticides</a:t>
            </a:r>
            <a:r>
              <a:rPr lang="en-US" b="0" i="0" u="none" strike="noStrike" kern="1200" dirty="0">
                <a:effectLst/>
              </a:rPr>
              <a:t>.</a:t>
            </a:r>
            <a:r>
              <a:rPr lang="en-US" b="0" i="0" u="none" strike="noStrike" kern="1200" baseline="0" dirty="0">
                <a:effectLst/>
              </a:rPr>
              <a:t> </a:t>
            </a:r>
            <a:r>
              <a:rPr lang="en-US" dirty="0"/>
              <a:t>To </a:t>
            </a:r>
            <a:r>
              <a:rPr lang="en-US" b="0" i="0" u="none" strike="noStrike" kern="1200" baseline="0" dirty="0">
                <a:effectLst/>
              </a:rPr>
              <a:t>be </a:t>
            </a:r>
            <a:r>
              <a:rPr lang="en-US" dirty="0"/>
              <a:t>eligible, a user must notify the Oregon Water Resources Department and </a:t>
            </a:r>
            <a:r>
              <a:rPr lang="en-US" b="0" i="0" u="none" strike="noStrike" kern="1200" baseline="0" dirty="0">
                <a:effectLst/>
              </a:rPr>
              <a:t>the </a:t>
            </a:r>
            <a:r>
              <a:rPr lang="en-US" dirty="0"/>
              <a:t>Oregon </a:t>
            </a:r>
            <a:r>
              <a:rPr lang="en-US" b="0" i="0" u="none" strike="noStrike" kern="1200" baseline="0" dirty="0">
                <a:effectLst/>
              </a:rPr>
              <a:t>Department </a:t>
            </a:r>
            <a:r>
              <a:rPr lang="en-US" dirty="0"/>
              <a:t>of Fish and Wildlife and must comply </a:t>
            </a:r>
            <a:r>
              <a:rPr lang="en-US" b="0" i="0" u="none" strike="noStrike" kern="1200" baseline="0" dirty="0">
                <a:effectLst/>
              </a:rPr>
              <a:t>with </a:t>
            </a:r>
            <a:r>
              <a:rPr lang="en-US" dirty="0"/>
              <a:t>any restrictions relating to the source of water that may be used</a:t>
            </a:r>
            <a:r>
              <a:rPr lang="en-US" b="0" i="0" u="none" strike="noStrike" kern="1200" baseline="0" dirty="0">
                <a:effectLst/>
              </a:rPr>
              <a:t>.</a:t>
            </a:r>
            <a:endParaRPr lang="en-US" dirty="0"/>
          </a:p>
          <a:p>
            <a:endParaRPr lang="en-US" dirty="0"/>
          </a:p>
          <a:p>
            <a:r>
              <a:rPr lang="en-US" altLang="en-US" dirty="0"/>
              <a:t>Land</a:t>
            </a:r>
            <a:r>
              <a:rPr lang="en-US" altLang="en-US" baseline="0" dirty="0"/>
              <a:t> management practices intended to save soil and improve water quality by temporarily impeding or changing the natural flow of diffuse water across agricultural lands when storage of public waters is not an intended purpose. Examples: terraces; Dikes, rough tillage, agronomic practices which control surface runoff to prevent erosion.</a:t>
            </a:r>
          </a:p>
          <a:p>
            <a:endParaRPr lang="en-US" dirty="0">
              <a:latin typeface="Times New Roman" panose="02020603050405020304" pitchFamily="18" charset="0"/>
              <a:cs typeface="Times New Roman"/>
            </a:endParaRPr>
          </a:p>
          <a:p>
            <a:r>
              <a:rPr lang="en-US" dirty="0"/>
              <a:t>Fish protection: egg incubation projects under the Salmon and Trout Enhancement Program (STEP) are exempt. Water used for fish screens, fishways, and bypass structures are also exempt. </a:t>
            </a:r>
          </a:p>
          <a:p>
            <a:endParaRPr lang="en-US" dirty="0">
              <a:cs typeface="Calibri" panose="020F0502020204030204"/>
            </a:endParaRPr>
          </a:p>
          <a:p>
            <a:r>
              <a:rPr lang="en-US" dirty="0"/>
              <a:t>Rainwater must be off an artificial impervious surface – Jackson Soil and Water Conservation District, who presented earlier today, have a Rainwater Catchment Program if you’re interested.</a:t>
            </a:r>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178540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85863" y="698500"/>
            <a:ext cx="4652962" cy="3489325"/>
          </a:xfrm>
          <a:ln/>
        </p:spPr>
      </p:sp>
      <p:sp>
        <p:nvSpPr>
          <p:cNvPr id="37891" name="Rectangle 3"/>
          <p:cNvSpPr>
            <a:spLocks noGrp="1" noChangeArrowheads="1"/>
          </p:cNvSpPr>
          <p:nvPr>
            <p:ph type="body" idx="1"/>
          </p:nvPr>
        </p:nvSpPr>
        <p:spPr>
          <a:xfrm>
            <a:off x="935038" y="4422775"/>
            <a:ext cx="5153025" cy="4187825"/>
          </a:xfrm>
          <a:noFill/>
        </p:spPr>
        <p:txBody>
          <a:bodyPr/>
          <a:lstStyle/>
          <a:p>
            <a:r>
              <a:rPr lang="en-US" altLang="en-US" dirty="0">
                <a:cs typeface="Calibri"/>
              </a:rPr>
              <a:t>USGS rainfall capture calculator </a:t>
            </a:r>
          </a:p>
          <a:p>
            <a:r>
              <a:rPr lang="en-US" altLang="en-US" dirty="0">
                <a:cs typeface="Calibri"/>
              </a:rPr>
              <a:t>NOAA average rainfall totals </a:t>
            </a:r>
          </a:p>
          <a:p>
            <a:endParaRPr lang="en-US" altLang="en-US" dirty="0">
              <a:cs typeface="Calibri"/>
            </a:endParaRPr>
          </a:p>
        </p:txBody>
      </p:sp>
    </p:spTree>
    <p:extLst>
      <p:ext uri="{BB962C8B-B14F-4D97-AF65-F5344CB8AC3E}">
        <p14:creationId xmlns:p14="http://schemas.microsoft.com/office/powerpoint/2010/main" val="26892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511300" y="844550"/>
            <a:ext cx="4005263" cy="3003550"/>
          </a:xfrm>
          <a:ln/>
        </p:spPr>
      </p:sp>
      <p:sp>
        <p:nvSpPr>
          <p:cNvPr id="2" name="Notes Placeholder 1"/>
          <p:cNvSpPr>
            <a:spLocks noGrp="1"/>
          </p:cNvSpPr>
          <p:nvPr>
            <p:ph type="body" idx="1"/>
          </p:nvPr>
        </p:nvSpPr>
        <p:spPr/>
        <p:txBody>
          <a:bodyPr/>
          <a:lstStyle/>
          <a:p>
            <a:r>
              <a:rPr lang="en-US" dirty="0"/>
              <a:t>ORS</a:t>
            </a:r>
            <a:r>
              <a:rPr lang="en-US" baseline="0" dirty="0"/>
              <a:t> 537.110 </a:t>
            </a:r>
          </a:p>
          <a:p>
            <a:r>
              <a:rPr lang="en-US" baseline="0" dirty="0"/>
              <a:t>Page 5 of water rights book</a:t>
            </a:r>
          </a:p>
          <a:p>
            <a:endParaRPr lang="en-US" baseline="0" dirty="0"/>
          </a:p>
          <a:p>
            <a:r>
              <a:rPr lang="en-US" dirty="0"/>
              <a:t>In Oregon, the prior appropriation doctrine was adopted into statute on February 24, 1909 and </a:t>
            </a:r>
            <a:r>
              <a:rPr lang="en-US" b="1" dirty="0"/>
              <a:t>introduced state control over the right to use water. Before then, water users had to depend on themselves or local courts to defend their rights to water.</a:t>
            </a:r>
          </a:p>
          <a:p>
            <a:endParaRPr lang="en-US" dirty="0"/>
          </a:p>
        </p:txBody>
      </p:sp>
    </p:spTree>
    <p:extLst>
      <p:ext uri="{BB962C8B-B14F-4D97-AF65-F5344CB8AC3E}">
        <p14:creationId xmlns:p14="http://schemas.microsoft.com/office/powerpoint/2010/main" val="2455222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sp>
        <p:nvSpPr>
          <p:cNvPr id="11" name="Rectangle 10"/>
          <p:cNvSpPr/>
          <p:nvPr userDrawn="1"/>
        </p:nvSpPr>
        <p:spPr>
          <a:xfrm>
            <a:off x="0" y="6477005"/>
            <a:ext cx="9144000"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2159278"/>
            <a:ext cx="2792369" cy="2717522"/>
          </a:xfrm>
          <a:prstGeom prst="rect">
            <a:avLst/>
          </a:prstGeom>
        </p:spPr>
      </p:pic>
      <p:sp>
        <p:nvSpPr>
          <p:cNvPr id="3" name="Rectangle 2"/>
          <p:cNvSpPr/>
          <p:nvPr userDrawn="1"/>
        </p:nvSpPr>
        <p:spPr>
          <a:xfrm>
            <a:off x="0" y="304800"/>
            <a:ext cx="3048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5638806"/>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352800" y="1905000"/>
            <a:ext cx="5257800" cy="2286000"/>
          </a:xfrm>
        </p:spPr>
        <p:txBody>
          <a:bodyPr anchor="ctr" anchorCtr="0">
            <a:normAutofit/>
          </a:bodyPr>
          <a:lstStyle>
            <a:lvl1pPr algn="ctr">
              <a:defRPr sz="4400" b="1">
                <a:solidFill>
                  <a:schemeClr val="accent1"/>
                </a:solidFill>
              </a:defRPr>
            </a:lvl1pPr>
          </a:lstStyle>
          <a:p>
            <a:r>
              <a:rPr lang="en-US"/>
              <a:t>Click to edit Master title style</a:t>
            </a:r>
          </a:p>
        </p:txBody>
      </p:sp>
      <p:sp>
        <p:nvSpPr>
          <p:cNvPr id="8" name="Text Placeholder 2"/>
          <p:cNvSpPr>
            <a:spLocks noGrp="1"/>
          </p:cNvSpPr>
          <p:nvPr>
            <p:ph type="body" idx="1"/>
          </p:nvPr>
        </p:nvSpPr>
        <p:spPr>
          <a:xfrm>
            <a:off x="3352800" y="4191000"/>
            <a:ext cx="5257800" cy="1016284"/>
          </a:xfrm>
        </p:spPr>
        <p:txBody>
          <a:bodyPr/>
          <a:lstStyle>
            <a:lvl1pPr marL="0" indent="0" algn="ctr">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23393619"/>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71800" y="381000"/>
            <a:ext cx="6019800" cy="758952"/>
          </a:xfrm>
        </p:spPr>
        <p:txBody>
          <a:bodyPr/>
          <a:lstStyle/>
          <a:p>
            <a:r>
              <a:rPr lang="en-US"/>
              <a:t>Click to edit Master title style</a:t>
            </a:r>
          </a:p>
        </p:txBody>
      </p:sp>
      <p:sp>
        <p:nvSpPr>
          <p:cNvPr id="3" name="Text Placeholder 2"/>
          <p:cNvSpPr>
            <a:spLocks noGrp="1"/>
          </p:cNvSpPr>
          <p:nvPr>
            <p:ph type="body" idx="1"/>
          </p:nvPr>
        </p:nvSpPr>
        <p:spPr>
          <a:xfrm>
            <a:off x="629842" y="1600200"/>
            <a:ext cx="3868340" cy="823912"/>
          </a:xfrm>
        </p:spPr>
        <p:txBody>
          <a:bodyPr anchor="b">
            <a:noAutofit/>
          </a:bodyPr>
          <a:lstStyle>
            <a:lvl1pPr marL="0" indent="0">
              <a:buNone/>
              <a:defRPr sz="32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438400"/>
            <a:ext cx="3868340" cy="37512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2" y="1600200"/>
            <a:ext cx="3887391" cy="823912"/>
          </a:xfrm>
        </p:spPr>
        <p:txBody>
          <a:bodyPr anchor="b">
            <a:noAutofit/>
          </a:bodyPr>
          <a:lstStyle>
            <a:lvl1pPr marL="0" indent="0">
              <a:buNone/>
              <a:defRPr sz="32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438400"/>
            <a:ext cx="3887391" cy="37512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600627805"/>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236443683"/>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4A3A10D-7D5E-4932-A76F-CD1632FD3D96}" type="slidenum">
              <a:rPr lang="en-US" smtClean="0"/>
              <a:pPr/>
              <a:t>‹#›</a:t>
            </a:fld>
            <a:endParaRPr lang="en-US"/>
          </a:p>
        </p:txBody>
      </p:sp>
      <p:sp>
        <p:nvSpPr>
          <p:cNvPr id="7" name="Text Placeholder 2"/>
          <p:cNvSpPr>
            <a:spLocks noGrp="1"/>
          </p:cNvSpPr>
          <p:nvPr>
            <p:ph idx="1"/>
          </p:nvPr>
        </p:nvSpPr>
        <p:spPr>
          <a:xfrm>
            <a:off x="628650" y="1676400"/>
            <a:ext cx="7886700" cy="4500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971800" y="387033"/>
            <a:ext cx="5943600" cy="762000"/>
          </a:xfrm>
          <a:prstGeom prst="rect">
            <a:avLst/>
          </a:prstGeom>
        </p:spPr>
        <p:txBody>
          <a:bodyPr vert="horz" wrap="square" lIns="91440" tIns="45720" rIns="91440" bIns="45720" rtlCol="0" anchor="b" anchorCtr="0">
            <a:norm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384401622"/>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2057400"/>
            <a:ext cx="2949178" cy="1600200"/>
          </a:xfrm>
        </p:spPr>
        <p:txBody>
          <a:bodyPr anchor="b"/>
          <a:lstStyle>
            <a:lvl1pPr>
              <a:defRPr sz="2400">
                <a:solidFill>
                  <a:schemeClr val="accent1"/>
                </a:solidFill>
              </a:defRPr>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3657600"/>
            <a:ext cx="2949178" cy="22113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95737522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2057400"/>
            <a:ext cx="2949178" cy="1600200"/>
          </a:xfrm>
        </p:spPr>
        <p:txBody>
          <a:bodyPr anchor="b"/>
          <a:lstStyle>
            <a:lvl1pPr>
              <a:defRPr sz="2400">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629841" y="3657600"/>
            <a:ext cx="2949178" cy="22113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3332747086"/>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10" name="Rectangle 9"/>
          <p:cNvSpPr/>
          <p:nvPr userDrawn="1"/>
        </p:nvSpPr>
        <p:spPr>
          <a:xfrm>
            <a:off x="-6652" y="0"/>
            <a:ext cx="91506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3A10D-7D5E-4932-A76F-CD1632FD3D96}" type="slidenum">
              <a:rPr lang="en-US" smtClean="0"/>
              <a:pPr/>
              <a:t>‹#›</a:t>
            </a:fld>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59" t="50083" r="14275" b="30368"/>
          <a:stretch/>
        </p:blipFill>
        <p:spPr>
          <a:xfrm>
            <a:off x="-6652" y="4800600"/>
            <a:ext cx="9150652" cy="204661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6400" y="1676400"/>
            <a:ext cx="2956560" cy="2877312"/>
          </a:xfrm>
          <a:prstGeom prst="rect">
            <a:avLst/>
          </a:prstGeom>
        </p:spPr>
      </p:pic>
      <p:sp>
        <p:nvSpPr>
          <p:cNvPr id="9" name="Title 1"/>
          <p:cNvSpPr>
            <a:spLocks noGrp="1"/>
          </p:cNvSpPr>
          <p:nvPr>
            <p:ph type="title" hasCustomPrompt="1"/>
          </p:nvPr>
        </p:nvSpPr>
        <p:spPr>
          <a:xfrm>
            <a:off x="685800" y="2819400"/>
            <a:ext cx="4572000" cy="762000"/>
          </a:xfrm>
        </p:spPr>
        <p:txBody>
          <a:bodyPr anchor="ctr" anchorCtr="0">
            <a:noAutofit/>
          </a:bodyPr>
          <a:lstStyle>
            <a:lvl1pPr algn="ctr">
              <a:defRPr sz="4400" b="1"/>
            </a:lvl1pPr>
          </a:lstStyle>
          <a:p>
            <a:r>
              <a:rPr lang="en-US"/>
              <a:t>Click to edit conclusion</a:t>
            </a:r>
          </a:p>
        </p:txBody>
      </p:sp>
    </p:spTree>
    <p:extLst>
      <p:ext uri="{BB962C8B-B14F-4D97-AF65-F5344CB8AC3E}">
        <p14:creationId xmlns:p14="http://schemas.microsoft.com/office/powerpoint/2010/main" val="2822538863"/>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clusion v2">
    <p:spTree>
      <p:nvGrpSpPr>
        <p:cNvPr id="1" name=""/>
        <p:cNvGrpSpPr/>
        <p:nvPr/>
      </p:nvGrpSpPr>
      <p:grpSpPr>
        <a:xfrm>
          <a:off x="0" y="0"/>
          <a:ext cx="0" cy="0"/>
          <a:chOff x="0" y="0"/>
          <a:chExt cx="0" cy="0"/>
        </a:xfrm>
      </p:grpSpPr>
      <p:grpSp>
        <p:nvGrpSpPr>
          <p:cNvPr id="2" name="Group 1"/>
          <p:cNvGrpSpPr/>
          <p:nvPr userDrawn="1"/>
        </p:nvGrpSpPr>
        <p:grpSpPr>
          <a:xfrm>
            <a:off x="0" y="-21552"/>
            <a:ext cx="9144000" cy="6955752"/>
            <a:chOff x="0" y="-21552"/>
            <a:chExt cx="9144000" cy="6955752"/>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94383"/>
              <a:ext cx="9144000" cy="2439817"/>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1552"/>
              <a:ext cx="9144000" cy="2867607"/>
            </a:xfrm>
            <a:prstGeom prst="rect">
              <a:avLst/>
            </a:prstGeom>
          </p:spPr>
        </p:pic>
        <p:sp>
          <p:nvSpPr>
            <p:cNvPr id="5" name="Rectangle 4"/>
            <p:cNvSpPr/>
            <p:nvPr userDrawn="1"/>
          </p:nvSpPr>
          <p:spPr>
            <a:xfrm>
              <a:off x="2" y="2846055"/>
              <a:ext cx="9143998" cy="1653939"/>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p:cNvSpPr>
            <a:spLocks noGrp="1"/>
          </p:cNvSpPr>
          <p:nvPr>
            <p:ph type="title"/>
          </p:nvPr>
        </p:nvSpPr>
        <p:spPr>
          <a:xfrm>
            <a:off x="4114800" y="3657600"/>
            <a:ext cx="4572000" cy="762000"/>
          </a:xfrm>
        </p:spPr>
        <p:txBody>
          <a:bodyPr anchor="ctr" anchorCtr="0">
            <a:normAutofit/>
          </a:bodyPr>
          <a:lstStyle>
            <a:lvl1pPr algn="ctr">
              <a:defRPr sz="4400" b="1"/>
            </a:lvl1pPr>
          </a:lstStyle>
          <a:p>
            <a:r>
              <a:rPr lang="en-US"/>
              <a:t>Click to edit Master title style</a:t>
            </a:r>
          </a:p>
        </p:txBody>
      </p:sp>
    </p:spTree>
    <p:extLst>
      <p:ext uri="{BB962C8B-B14F-4D97-AF65-F5344CB8AC3E}">
        <p14:creationId xmlns:p14="http://schemas.microsoft.com/office/powerpoint/2010/main" val="3929439414"/>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sion v3">
    <p:spTree>
      <p:nvGrpSpPr>
        <p:cNvPr id="1" name=""/>
        <p:cNvGrpSpPr/>
        <p:nvPr/>
      </p:nvGrpSpPr>
      <p:grpSpPr>
        <a:xfrm>
          <a:off x="0" y="0"/>
          <a:ext cx="0" cy="0"/>
          <a:chOff x="0" y="0"/>
          <a:chExt cx="0" cy="0"/>
        </a:xfrm>
      </p:grpSpPr>
      <p:sp>
        <p:nvSpPr>
          <p:cNvPr id="7" name="Rectangle 6"/>
          <p:cNvSpPr/>
          <p:nvPr userDrawn="1"/>
        </p:nvSpPr>
        <p:spPr>
          <a:xfrm>
            <a:off x="-6652" y="2895600"/>
            <a:ext cx="9150652" cy="320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6"/>
          <p:cNvSpPr>
            <a:spLocks noGrp="1"/>
          </p:cNvSpPr>
          <p:nvPr>
            <p:ph type="sldNum" sz="quarter" idx="4294967295"/>
          </p:nvPr>
        </p:nvSpPr>
        <p:spPr>
          <a:xfrm>
            <a:off x="7086600" y="6477000"/>
            <a:ext cx="2057400" cy="365125"/>
          </a:xfrm>
        </p:spPr>
        <p:txBody>
          <a:bodyPr/>
          <a:lstStyle/>
          <a:p>
            <a:fld id="{04A3A10D-7D5E-4932-A76F-CD1632FD3D96}" type="slidenum">
              <a:rPr lang="en-US" smtClean="0"/>
              <a:pPr/>
              <a:t>‹#›</a:t>
            </a:fld>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017" t="26698" r="14878" b="50182"/>
          <a:stretch/>
        </p:blipFill>
        <p:spPr>
          <a:xfrm>
            <a:off x="-6652" y="0"/>
            <a:ext cx="9150652" cy="28956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2990088"/>
            <a:ext cx="2956560" cy="2877312"/>
          </a:xfrm>
          <a:prstGeom prst="rect">
            <a:avLst/>
          </a:prstGeom>
        </p:spPr>
      </p:pic>
      <p:sp>
        <p:nvSpPr>
          <p:cNvPr id="6" name="Rectangle 5"/>
          <p:cNvSpPr/>
          <p:nvPr userDrawn="1"/>
        </p:nvSpPr>
        <p:spPr>
          <a:xfrm>
            <a:off x="-6652" y="6096000"/>
            <a:ext cx="9150652"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038600" y="3886200"/>
            <a:ext cx="4572000" cy="762000"/>
          </a:xfrm>
        </p:spPr>
        <p:txBody>
          <a:bodyPr anchor="ctr" anchorCtr="0">
            <a:normAutofit/>
          </a:bodyPr>
          <a:lstStyle>
            <a:lvl1pPr algn="ctr">
              <a:defRPr sz="4400" b="1"/>
            </a:lvl1pPr>
          </a:lstStyle>
          <a:p>
            <a:r>
              <a:rPr lang="en-US"/>
              <a:t>Click to edit Master title style</a:t>
            </a:r>
          </a:p>
        </p:txBody>
      </p:sp>
    </p:spTree>
    <p:extLst>
      <p:ext uri="{BB962C8B-B14F-4D97-AF65-F5344CB8AC3E}">
        <p14:creationId xmlns:p14="http://schemas.microsoft.com/office/powerpoint/2010/main" val="254165972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Grid">
    <p:spTree>
      <p:nvGrpSpPr>
        <p:cNvPr id="1" name=""/>
        <p:cNvGrpSpPr/>
        <p:nvPr/>
      </p:nvGrpSpPr>
      <p:grpSpPr>
        <a:xfrm>
          <a:off x="0" y="0"/>
          <a:ext cx="0" cy="0"/>
          <a:chOff x="0" y="0"/>
          <a:chExt cx="0" cy="0"/>
        </a:xfrm>
      </p:grpSpPr>
      <p:sp>
        <p:nvSpPr>
          <p:cNvPr id="19" name="Rectangle 18"/>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2"/>
          <p:cNvSpPr>
            <a:spLocks noGrp="1"/>
          </p:cNvSpPr>
          <p:nvPr>
            <p:ph sz="quarter" idx="23"/>
          </p:nvPr>
        </p:nvSpPr>
        <p:spPr>
          <a:xfrm>
            <a:off x="320547" y="3971366"/>
            <a:ext cx="1622555" cy="2277034"/>
          </a:xfrm>
        </p:spPr>
        <p:txBody>
          <a:bodyPr>
            <a:noAutofit/>
          </a:bodyPr>
          <a:lstStyle>
            <a:lvl1pPr>
              <a:defRPr sz="2800"/>
            </a:lvl1pPr>
            <a:lvl2pPr>
              <a:defRPr sz="2400"/>
            </a:lvl2pPr>
          </a:lstStyle>
          <a:p>
            <a:pPr lvl="0"/>
            <a:r>
              <a:rPr lang="en-US"/>
              <a:t>Click to edit Master text styles</a:t>
            </a:r>
          </a:p>
          <a:p>
            <a:pPr lvl="1"/>
            <a:r>
              <a:rPr lang="en-US"/>
              <a:t>Second level</a:t>
            </a:r>
          </a:p>
        </p:txBody>
      </p:sp>
      <p:sp>
        <p:nvSpPr>
          <p:cNvPr id="3" name="Content Placeholder 2"/>
          <p:cNvSpPr>
            <a:spLocks noGrp="1"/>
          </p:cNvSpPr>
          <p:nvPr>
            <p:ph sz="quarter" idx="21"/>
          </p:nvPr>
        </p:nvSpPr>
        <p:spPr>
          <a:xfrm>
            <a:off x="2216944" y="1589088"/>
            <a:ext cx="3212306" cy="2220912"/>
          </a:xfrm>
        </p:spPr>
        <p:txBody>
          <a:bodyPr>
            <a:normAutofit/>
          </a:bodyPr>
          <a:lstStyle>
            <a:lvl1pPr>
              <a:defRPr sz="2800"/>
            </a:lvl1pPr>
            <a:lvl2pPr>
              <a:defRPr sz="2400"/>
            </a:lvl2pPr>
          </a:lstStyle>
          <a:p>
            <a:pPr lvl="0"/>
            <a:r>
              <a:rPr lang="en-US"/>
              <a:t>Click to edit Master text styles</a:t>
            </a:r>
          </a:p>
          <a:p>
            <a:pPr lvl="1"/>
            <a:r>
              <a:rPr lang="en-US"/>
              <a:t>Second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502665"/>
            <a:ext cx="2217425" cy="2157988"/>
          </a:xfrm>
          <a:prstGeom prst="rect">
            <a:avLst/>
          </a:prstGeom>
        </p:spPr>
      </p:pic>
      <p:sp>
        <p:nvSpPr>
          <p:cNvPr id="17" name="Picture Placeholder 15"/>
          <p:cNvSpPr>
            <a:spLocks noGrp="1"/>
          </p:cNvSpPr>
          <p:nvPr>
            <p:ph type="pic" sz="quarter" idx="11"/>
          </p:nvPr>
        </p:nvSpPr>
        <p:spPr>
          <a:xfrm>
            <a:off x="2218807" y="3971366"/>
            <a:ext cx="1558808" cy="2277034"/>
          </a:xfrm>
        </p:spPr>
        <p:txBody>
          <a:bodyPr>
            <a:normAutofit/>
          </a:bodyPr>
          <a:lstStyle>
            <a:lvl1pPr>
              <a:defRPr sz="1400"/>
            </a:lvl1pPr>
          </a:lstStyle>
          <a:p>
            <a:r>
              <a:rPr lang="en-US"/>
              <a:t>Click icon to add picture</a:t>
            </a:r>
          </a:p>
        </p:txBody>
      </p:sp>
      <p:sp>
        <p:nvSpPr>
          <p:cNvPr id="9" name="Picture Placeholder 15"/>
          <p:cNvSpPr>
            <a:spLocks noGrp="1"/>
          </p:cNvSpPr>
          <p:nvPr>
            <p:ph type="pic" sz="quarter" idx="13"/>
          </p:nvPr>
        </p:nvSpPr>
        <p:spPr>
          <a:xfrm>
            <a:off x="3870442" y="3971366"/>
            <a:ext cx="1558808" cy="2277034"/>
          </a:xfrm>
        </p:spPr>
        <p:txBody>
          <a:bodyPr>
            <a:normAutofit/>
          </a:bodyPr>
          <a:lstStyle>
            <a:lvl1pPr>
              <a:defRPr sz="1400"/>
            </a:lvl1pPr>
          </a:lstStyle>
          <a:p>
            <a:r>
              <a:rPr lang="en-US"/>
              <a:t>Click icon to add picture</a:t>
            </a:r>
          </a:p>
        </p:txBody>
      </p:sp>
      <p:sp>
        <p:nvSpPr>
          <p:cNvPr id="10" name="Picture Placeholder 15"/>
          <p:cNvSpPr>
            <a:spLocks noGrp="1"/>
          </p:cNvSpPr>
          <p:nvPr>
            <p:ph type="pic" sz="quarter" idx="14"/>
          </p:nvPr>
        </p:nvSpPr>
        <p:spPr>
          <a:xfrm>
            <a:off x="5549263" y="1589638"/>
            <a:ext cx="1558808" cy="2277034"/>
          </a:xfrm>
        </p:spPr>
        <p:txBody>
          <a:bodyPr>
            <a:normAutofit/>
          </a:bodyPr>
          <a:lstStyle>
            <a:lvl1pPr>
              <a:defRPr sz="1400"/>
            </a:lvl1pPr>
          </a:lstStyle>
          <a:p>
            <a:r>
              <a:rPr lang="en-US"/>
              <a:t>Click icon to add picture</a:t>
            </a:r>
          </a:p>
        </p:txBody>
      </p:sp>
      <p:sp>
        <p:nvSpPr>
          <p:cNvPr id="11" name="Picture Placeholder 15"/>
          <p:cNvSpPr>
            <a:spLocks noGrp="1"/>
          </p:cNvSpPr>
          <p:nvPr>
            <p:ph type="pic" sz="quarter" idx="15"/>
          </p:nvPr>
        </p:nvSpPr>
        <p:spPr>
          <a:xfrm>
            <a:off x="7200901" y="1589638"/>
            <a:ext cx="1558808" cy="2277034"/>
          </a:xfrm>
        </p:spPr>
        <p:txBody>
          <a:bodyPr>
            <a:normAutofit/>
          </a:bodyPr>
          <a:lstStyle>
            <a:lvl1pPr>
              <a:defRPr sz="1400"/>
            </a:lvl1pPr>
          </a:lstStyle>
          <a:p>
            <a:r>
              <a:rPr lang="en-US"/>
              <a:t>Click icon to add picture</a:t>
            </a:r>
          </a:p>
        </p:txBody>
      </p:sp>
      <p:sp>
        <p:nvSpPr>
          <p:cNvPr id="6" name="Date Placeholder 5"/>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endParaRPr lang="en-US"/>
          </a:p>
        </p:txBody>
      </p:sp>
      <p:sp>
        <p:nvSpPr>
          <p:cNvPr id="15" name="Slide Number Placeholder 14"/>
          <p:cNvSpPr>
            <a:spLocks noGrp="1"/>
          </p:cNvSpPr>
          <p:nvPr>
            <p:ph type="sldNum" sz="quarter" idx="20"/>
          </p:nvPr>
        </p:nvSpPr>
        <p:spPr/>
        <p:txBody>
          <a:bodyPr/>
          <a:lstStyle/>
          <a:p>
            <a:fld id="{04A3A10D-7D5E-4932-A76F-CD1632FD3D96}" type="slidenum">
              <a:rPr lang="en-US" smtClean="0"/>
              <a:pPr/>
              <a:t>‹#›</a:t>
            </a:fld>
            <a:endParaRPr lang="en-US"/>
          </a:p>
        </p:txBody>
      </p:sp>
      <p:sp>
        <p:nvSpPr>
          <p:cNvPr id="18" name="Content Placeholder 2"/>
          <p:cNvSpPr>
            <a:spLocks noGrp="1"/>
          </p:cNvSpPr>
          <p:nvPr>
            <p:ph sz="quarter" idx="22"/>
          </p:nvPr>
        </p:nvSpPr>
        <p:spPr>
          <a:xfrm>
            <a:off x="5547403" y="3971366"/>
            <a:ext cx="3212306" cy="2220912"/>
          </a:xfrm>
        </p:spPr>
        <p:txBody>
          <a:bodyPr>
            <a:normAutofit/>
          </a:bodyPr>
          <a:lstStyle>
            <a:lvl1pPr>
              <a:defRPr sz="2800"/>
            </a:lvl1pPr>
            <a:lvl2pPr>
              <a:defRPr sz="2400"/>
            </a:lvl2pPr>
          </a:lstStyle>
          <a:p>
            <a:pPr lvl="0"/>
            <a:r>
              <a:rPr lang="en-US"/>
              <a:t>Click to edit Master text styles</a:t>
            </a:r>
          </a:p>
          <a:p>
            <a:pPr lvl="1"/>
            <a:r>
              <a:rPr lang="en-US"/>
              <a:t>Second level</a:t>
            </a:r>
          </a:p>
        </p:txBody>
      </p:sp>
      <p:sp>
        <p:nvSpPr>
          <p:cNvPr id="20" name="Rectangle 19"/>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2"/>
          <p:cNvSpPr>
            <a:spLocks noGrp="1"/>
          </p:cNvSpPr>
          <p:nvPr>
            <p:ph type="title"/>
          </p:nvPr>
        </p:nvSpPr>
        <p:spPr>
          <a:xfrm>
            <a:off x="285750" y="266700"/>
            <a:ext cx="8229600" cy="685800"/>
          </a:xfrm>
        </p:spPr>
        <p:txBody>
          <a:bodyPr/>
          <a:lstStyle/>
          <a:p>
            <a:r>
              <a:rPr lang="en-US"/>
              <a:t>Click to edit Master title style</a:t>
            </a:r>
          </a:p>
        </p:txBody>
      </p:sp>
    </p:spTree>
    <p:extLst>
      <p:ext uri="{BB962C8B-B14F-4D97-AF65-F5344CB8AC3E}">
        <p14:creationId xmlns:p14="http://schemas.microsoft.com/office/powerpoint/2010/main" val="821456931"/>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11" name="Rectangle 10"/>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
        <p:nvSpPr>
          <p:cNvPr id="4" name="Rectangle 3"/>
          <p:cNvSpPr/>
          <p:nvPr userDrawn="1"/>
        </p:nvSpPr>
        <p:spPr>
          <a:xfrm>
            <a:off x="152400" y="1371600"/>
            <a:ext cx="8839200" cy="4985980"/>
          </a:xfrm>
          <a:prstGeom prst="rect">
            <a:avLst/>
          </a:prstGeom>
        </p:spPr>
        <p:txBody>
          <a:bodyPr wrap="square">
            <a:spAutoFit/>
          </a:bodyPr>
          <a:lstStyle/>
          <a:p>
            <a:pPr marL="0" lvl="0" indent="0" algn="ctr">
              <a:spcAft>
                <a:spcPts val="600"/>
              </a:spcAft>
              <a:buFont typeface="Arial" panose="020B0604020202020204" pitchFamily="34" charset="0"/>
              <a:buNone/>
            </a:pPr>
            <a:r>
              <a:rPr lang="en-US" sz="2800" b="1"/>
              <a:t>Review this slide before creating your PowerPoint.</a:t>
            </a:r>
          </a:p>
          <a:p>
            <a:pPr marL="0" lvl="0" indent="0" algn="ctr">
              <a:spcAft>
                <a:spcPts val="600"/>
              </a:spcAft>
              <a:buFont typeface="Arial" panose="020B0604020202020204" pitchFamily="34" charset="0"/>
              <a:buNone/>
            </a:pPr>
            <a:r>
              <a:rPr lang="en-US" sz="2800" b="1"/>
              <a:t>Delete the slide when you are done.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a:t>Use the color scheme</a:t>
            </a:r>
            <a:r>
              <a:rPr lang="en-US" sz="2400" baseline="0"/>
              <a:t> and template provided </a:t>
            </a:r>
            <a:endParaRPr lang="en-US" sz="2400"/>
          </a:p>
          <a:p>
            <a:pPr marL="285750" lvl="0" indent="-285750">
              <a:spcAft>
                <a:spcPts val="600"/>
              </a:spcAft>
              <a:buFont typeface="Arial" panose="020B0604020202020204" pitchFamily="34" charset="0"/>
              <a:buChar char="•"/>
            </a:pPr>
            <a:r>
              <a:rPr lang="en-US" sz="2400"/>
              <a:t>Use no smaller than size 24 font (this includes tables &amp; figures)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a:t>Limit the slide text to 30 words (this slide has </a:t>
            </a:r>
            <a:r>
              <a:rPr lang="en-US" sz="2400" baseline="0"/>
              <a:t>too much text)</a:t>
            </a:r>
            <a:endParaRPr lang="en-US" sz="2400"/>
          </a:p>
          <a:p>
            <a:pPr marL="285750" lvl="0" indent="-285750">
              <a:spcAft>
                <a:spcPts val="600"/>
              </a:spcAft>
              <a:buFont typeface="Arial" panose="020B0604020202020204" pitchFamily="34" charset="0"/>
              <a:buChar char="•"/>
            </a:pPr>
            <a:r>
              <a:rPr lang="en-US" sz="2400"/>
              <a:t>Use phrase</a:t>
            </a:r>
            <a:r>
              <a:rPr lang="en-US" sz="2400" baseline="0"/>
              <a:t> for b</a:t>
            </a:r>
            <a:r>
              <a:rPr lang="en-US" sz="2400"/>
              <a:t>ullets</a:t>
            </a:r>
            <a:r>
              <a:rPr lang="en-US" sz="2400" baseline="0"/>
              <a:t>, not complete sentences</a:t>
            </a:r>
            <a:endParaRPr lang="en-US" sz="2400"/>
          </a:p>
          <a:p>
            <a:pPr marL="285750" lvl="0" indent="-285750">
              <a:spcAft>
                <a:spcPts val="600"/>
              </a:spcAft>
              <a:buFont typeface="Arial" panose="020B0604020202020204" pitchFamily="34" charset="0"/>
              <a:buChar char="•"/>
            </a:pPr>
            <a:r>
              <a:rPr lang="en-US" sz="2400"/>
              <a:t>Spell out acronyms the first time they are used</a:t>
            </a:r>
          </a:p>
          <a:p>
            <a:pPr marL="285750" lvl="0" indent="-285750">
              <a:spcAft>
                <a:spcPts val="600"/>
              </a:spcAft>
              <a:buFont typeface="Arial" panose="020B0604020202020204" pitchFamily="34" charset="0"/>
              <a:buChar char="•"/>
            </a:pPr>
            <a:r>
              <a:rPr lang="en-US" sz="2400"/>
              <a:t>Avoid single/hanging/widow bullets</a:t>
            </a:r>
          </a:p>
          <a:p>
            <a:pPr marL="742950" lvl="1" indent="-285750">
              <a:spcAft>
                <a:spcPts val="600"/>
              </a:spcAft>
              <a:buFont typeface="Arial" panose="020B0604020202020204" pitchFamily="34" charset="0"/>
              <a:buChar char="•"/>
            </a:pPr>
            <a:r>
              <a:rPr lang="en-US" sz="2000"/>
              <a:t>This is a single/hanging/widow bullet, it is bad</a:t>
            </a:r>
          </a:p>
          <a:p>
            <a:pPr marL="285750" lvl="0" indent="-285750">
              <a:spcAft>
                <a:spcPts val="600"/>
              </a:spcAft>
              <a:buFont typeface="Arial" panose="020B0604020202020204" pitchFamily="34" charset="0"/>
              <a:buChar char="•"/>
            </a:pPr>
            <a:r>
              <a:rPr lang="en-US" sz="2400"/>
              <a:t>Be consistent: Either</a:t>
            </a:r>
            <a:r>
              <a:rPr lang="en-US" sz="2400" baseline="0"/>
              <a:t> all or no bullets have periods at the end</a:t>
            </a:r>
          </a:p>
          <a:p>
            <a:pPr marL="285750" lvl="0" indent="-285750">
              <a:spcAft>
                <a:spcPts val="600"/>
              </a:spcAft>
              <a:buFont typeface="Arial" panose="020B0604020202020204" pitchFamily="34" charset="0"/>
              <a:buChar char="•"/>
            </a:pPr>
            <a:r>
              <a:rPr lang="en-US" sz="2400" baseline="0"/>
              <a:t>Use parallel structure in your bullets </a:t>
            </a:r>
            <a:endParaRPr lang="en-US" sz="2400"/>
          </a:p>
        </p:txBody>
      </p:sp>
      <p:sp>
        <p:nvSpPr>
          <p:cNvPr id="17" name="Title 1"/>
          <p:cNvSpPr txBox="1">
            <a:spLocks/>
          </p:cNvSpPr>
          <p:nvPr userDrawn="1"/>
        </p:nvSpPr>
        <p:spPr>
          <a:xfrm>
            <a:off x="3048000" y="381000"/>
            <a:ext cx="5943600" cy="762000"/>
          </a:xfrm>
          <a:prstGeom prst="rect">
            <a:avLst/>
          </a:prstGeom>
        </p:spPr>
        <p:txBody>
          <a:bodyPr vert="horz" wrap="square" lIns="91440" tIns="45720" rIns="91440" bIns="45720" rtlCol="0" anchor="b" anchorCtr="0">
            <a:normAutofit/>
          </a:bodyPr>
          <a:lstStyle>
            <a:lvl1pPr algn="l" defTabSz="685783" rtl="0" eaLnBrk="1" latinLnBrk="0" hangingPunct="1">
              <a:lnSpc>
                <a:spcPct val="90000"/>
              </a:lnSpc>
              <a:spcBef>
                <a:spcPct val="0"/>
              </a:spcBef>
              <a:buNone/>
              <a:defRPr sz="3600" b="1" kern="1200" baseline="0">
                <a:solidFill>
                  <a:schemeClr val="bg1"/>
                </a:solidFill>
                <a:latin typeface="Goudy Old Style" panose="02020502050305020303" pitchFamily="18" charset="0"/>
                <a:ea typeface="+mj-ea"/>
                <a:cs typeface="+mj-cs"/>
              </a:defRPr>
            </a:lvl1pPr>
          </a:lstStyle>
          <a:p>
            <a:r>
              <a:rPr lang="en-US"/>
              <a:t>Instructions for PowerPoints</a:t>
            </a:r>
          </a:p>
        </p:txBody>
      </p:sp>
    </p:spTree>
    <p:extLst>
      <p:ext uri="{BB962C8B-B14F-4D97-AF65-F5344CB8AC3E}">
        <p14:creationId xmlns:p14="http://schemas.microsoft.com/office/powerpoint/2010/main" val="3384109018"/>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10" name="Rectangle 9"/>
          <p:cNvSpPr/>
          <p:nvPr userDrawn="1"/>
        </p:nvSpPr>
        <p:spPr>
          <a:xfrm>
            <a:off x="0" y="1"/>
            <a:ext cx="9144000" cy="68580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477005"/>
            <a:ext cx="9144000"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3352800" y="1905000"/>
            <a:ext cx="5257800" cy="2286000"/>
          </a:xfrm>
        </p:spPr>
        <p:txBody>
          <a:bodyPr anchor="ctr" anchorCtr="0">
            <a:normAutofit/>
          </a:bodyPr>
          <a:lstStyle>
            <a:lvl1pPr algn="ctr">
              <a:defRPr sz="4400" b="1">
                <a:solidFill>
                  <a:schemeClr val="bg1"/>
                </a:solidFill>
              </a:defRPr>
            </a:lvl1pPr>
          </a:lstStyle>
          <a:p>
            <a:r>
              <a:rPr lang="en-US"/>
              <a:t>Click to edit presentation title</a:t>
            </a:r>
          </a:p>
        </p:txBody>
      </p:sp>
      <p:sp>
        <p:nvSpPr>
          <p:cNvPr id="8" name="Text Placeholder 2"/>
          <p:cNvSpPr>
            <a:spLocks noGrp="1"/>
          </p:cNvSpPr>
          <p:nvPr>
            <p:ph type="body" idx="1" hasCustomPrompt="1"/>
          </p:nvPr>
        </p:nvSpPr>
        <p:spPr>
          <a:xfrm>
            <a:off x="3352800" y="4191000"/>
            <a:ext cx="5257800" cy="1016284"/>
          </a:xfrm>
        </p:spPr>
        <p:txBody>
          <a:bodyPr>
            <a:normAutofit/>
          </a:bodyPr>
          <a:lstStyle>
            <a:lvl1pPr marL="0" indent="0" algn="ctr">
              <a:buNone/>
              <a:defRPr sz="2400" baseline="0">
                <a:solidFill>
                  <a:schemeClr val="bg1">
                    <a:lumMod val="8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presenter name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237" y="2209800"/>
            <a:ext cx="2799963" cy="2724912"/>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4286" t="51233" r="26041" b="30274"/>
          <a:stretch/>
        </p:blipFill>
        <p:spPr>
          <a:xfrm>
            <a:off x="0" y="5410200"/>
            <a:ext cx="9144000" cy="1447800"/>
          </a:xfrm>
          <a:prstGeom prst="rect">
            <a:avLst/>
          </a:prstGeom>
        </p:spPr>
      </p:pic>
    </p:spTree>
    <p:extLst>
      <p:ext uri="{BB962C8B-B14F-4D97-AF65-F5344CB8AC3E}">
        <p14:creationId xmlns:p14="http://schemas.microsoft.com/office/powerpoint/2010/main" val="920819347"/>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11" name="Rectangle 10"/>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
        <p:nvSpPr>
          <p:cNvPr id="4" name="Rectangle 3"/>
          <p:cNvSpPr/>
          <p:nvPr userDrawn="1"/>
        </p:nvSpPr>
        <p:spPr>
          <a:xfrm>
            <a:off x="304800" y="1524000"/>
            <a:ext cx="8534400" cy="4001095"/>
          </a:xfrm>
          <a:prstGeom prst="rect">
            <a:avLst/>
          </a:prstGeom>
        </p:spPr>
        <p:txBody>
          <a:bodyPr wrap="square">
            <a:spAutoFit/>
          </a:bodyPr>
          <a:lstStyle/>
          <a:p>
            <a:pPr marL="0" lvl="0" indent="0" algn="ctr">
              <a:spcAft>
                <a:spcPts val="600"/>
              </a:spcAft>
              <a:buFont typeface="Arial" panose="020B0604020202020204" pitchFamily="34" charset="0"/>
              <a:buNone/>
            </a:pPr>
            <a:r>
              <a:rPr lang="en-US" sz="2800" b="1"/>
              <a:t>Review this slide before creating your PowerPoint.</a:t>
            </a:r>
          </a:p>
          <a:p>
            <a:pPr marL="0" lvl="0" indent="0" algn="ctr">
              <a:spcAft>
                <a:spcPts val="600"/>
              </a:spcAft>
              <a:buFont typeface="Arial" panose="020B0604020202020204" pitchFamily="34" charset="0"/>
              <a:buNone/>
            </a:pPr>
            <a:r>
              <a:rPr lang="en-US" sz="2800" b="1"/>
              <a:t>Delete the slide when you are done.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a:t>Include pictures</a:t>
            </a:r>
            <a:r>
              <a:rPr lang="en-US" sz="2400" baseline="0"/>
              <a:t> and figures – not just text!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baseline="0"/>
              <a:t>Reuse slides from previous presentations (if applicable)</a:t>
            </a:r>
            <a:endParaRPr lang="en-US" sz="2400"/>
          </a:p>
          <a:p>
            <a:pPr marL="285750" lvl="0" indent="-285750">
              <a:spcAft>
                <a:spcPts val="600"/>
              </a:spcAft>
              <a:buFont typeface="Arial" panose="020B0604020202020204" pitchFamily="34" charset="0"/>
              <a:buChar char="•"/>
            </a:pPr>
            <a:r>
              <a:rPr lang="en-US" sz="2400"/>
              <a:t>Consider using</a:t>
            </a:r>
            <a:r>
              <a:rPr lang="en-US" sz="2400" baseline="0"/>
              <a:t> the SmartArt provided by PowerPoint (just be sure to check the font size and increase if necessary)</a:t>
            </a:r>
          </a:p>
          <a:p>
            <a:pPr marL="285750" lvl="0" indent="-285750">
              <a:spcAft>
                <a:spcPts val="600"/>
              </a:spcAft>
              <a:buFont typeface="Arial" panose="020B0604020202020204" pitchFamily="34" charset="0"/>
              <a:buChar char="•"/>
            </a:pPr>
            <a:r>
              <a:rPr lang="en-US" sz="2400" baseline="0"/>
              <a:t>Plan on spending 1-2 minutes on each slide; so if you have a 30 minute presentation, you should have a maximum of 30 slides </a:t>
            </a:r>
          </a:p>
          <a:p>
            <a:pPr marL="285750" lvl="0" indent="-285750">
              <a:spcAft>
                <a:spcPts val="600"/>
              </a:spcAft>
              <a:buFont typeface="Arial" panose="020B0604020202020204" pitchFamily="34" charset="0"/>
              <a:buChar char="•"/>
            </a:pPr>
            <a:r>
              <a:rPr lang="en-US" sz="2400" baseline="0"/>
              <a:t>Account for time for questions at the end of your presentation</a:t>
            </a:r>
            <a:endParaRPr lang="en-US" sz="2400"/>
          </a:p>
        </p:txBody>
      </p:sp>
      <p:sp>
        <p:nvSpPr>
          <p:cNvPr id="12" name="Title 1"/>
          <p:cNvSpPr txBox="1">
            <a:spLocks/>
          </p:cNvSpPr>
          <p:nvPr userDrawn="1"/>
        </p:nvSpPr>
        <p:spPr>
          <a:xfrm>
            <a:off x="3048000" y="381000"/>
            <a:ext cx="5943600" cy="762000"/>
          </a:xfrm>
          <a:prstGeom prst="rect">
            <a:avLst/>
          </a:prstGeom>
        </p:spPr>
        <p:txBody>
          <a:bodyPr vert="horz" wrap="square" lIns="91440" tIns="45720" rIns="91440" bIns="45720" rtlCol="0" anchor="b" anchorCtr="0">
            <a:normAutofit/>
          </a:bodyPr>
          <a:lstStyle>
            <a:lvl1pPr algn="l" defTabSz="685783" rtl="0" eaLnBrk="1" latinLnBrk="0" hangingPunct="1">
              <a:lnSpc>
                <a:spcPct val="90000"/>
              </a:lnSpc>
              <a:spcBef>
                <a:spcPct val="0"/>
              </a:spcBef>
              <a:buNone/>
              <a:defRPr sz="3600" b="1" kern="1200" baseline="0">
                <a:solidFill>
                  <a:schemeClr val="bg1"/>
                </a:solidFill>
                <a:latin typeface="Goudy Old Style" panose="02020502050305020303" pitchFamily="18" charset="0"/>
                <a:ea typeface="+mj-ea"/>
                <a:cs typeface="+mj-cs"/>
              </a:defRPr>
            </a:lvl1pPr>
          </a:lstStyle>
          <a:p>
            <a:r>
              <a:rPr lang="en-US"/>
              <a:t>Tips for PowerPoints</a:t>
            </a:r>
          </a:p>
        </p:txBody>
      </p:sp>
    </p:spTree>
    <p:extLst>
      <p:ext uri="{BB962C8B-B14F-4D97-AF65-F5344CB8AC3E}">
        <p14:creationId xmlns:p14="http://schemas.microsoft.com/office/powerpoint/2010/main" val="4075277552"/>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w To Use Template">
    <p:spTree>
      <p:nvGrpSpPr>
        <p:cNvPr id="1" name=""/>
        <p:cNvGrpSpPr/>
        <p:nvPr/>
      </p:nvGrpSpPr>
      <p:grpSpPr>
        <a:xfrm>
          <a:off x="0" y="0"/>
          <a:ext cx="0" cy="0"/>
          <a:chOff x="0" y="0"/>
          <a:chExt cx="0" cy="0"/>
        </a:xfrm>
      </p:grpSpPr>
      <p:sp>
        <p:nvSpPr>
          <p:cNvPr id="11" name="Rectangle 10"/>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
        <p:nvSpPr>
          <p:cNvPr id="4" name="Rectangle 3"/>
          <p:cNvSpPr/>
          <p:nvPr userDrawn="1"/>
        </p:nvSpPr>
        <p:spPr>
          <a:xfrm>
            <a:off x="228600" y="1371600"/>
            <a:ext cx="4648201" cy="5278368"/>
          </a:xfrm>
          <a:prstGeom prst="rect">
            <a:avLst/>
          </a:prstGeom>
        </p:spPr>
        <p:txBody>
          <a:bodyPr wrap="square">
            <a:spAutoFit/>
          </a:bodyPr>
          <a:lstStyle/>
          <a:p>
            <a:pPr marL="0" lvl="0" indent="0" algn="ctr">
              <a:spcAft>
                <a:spcPts val="600"/>
              </a:spcAft>
              <a:buFont typeface="Arial" panose="020B0604020202020204" pitchFamily="34" charset="0"/>
              <a:buNone/>
            </a:pPr>
            <a:r>
              <a:rPr lang="en-US" sz="2400" b="1"/>
              <a:t>Review this slide before creating your PowerPoint.</a:t>
            </a:r>
          </a:p>
          <a:p>
            <a:pPr marL="0" lvl="0" indent="0" algn="ctr">
              <a:spcAft>
                <a:spcPts val="600"/>
              </a:spcAft>
              <a:buFont typeface="Arial" panose="020B0604020202020204" pitchFamily="34" charset="0"/>
              <a:buNone/>
            </a:pPr>
            <a:r>
              <a:rPr lang="en-US" sz="2400" b="1"/>
              <a:t>Delete it when you are done.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a:t>This template</a:t>
            </a:r>
            <a:r>
              <a:rPr lang="en-US" sz="2000" baseline="0"/>
              <a:t> includes a number of different slide layouts for you to choose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aseline="0"/>
              <a:t>Under the “Home” tab, select layout (see red box on right) and then choose the layout you want to use for the slide you are on (see examples below red arrow)</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aseline="0"/>
              <a:t>You can also choose the layout of a new slide that you want to insert.  To do so, click on the small pull down arrow next to “New Slide” (see red circle on right)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2000"/>
          </a:p>
        </p:txBody>
      </p:sp>
      <p:sp>
        <p:nvSpPr>
          <p:cNvPr id="12" name="Title 1"/>
          <p:cNvSpPr txBox="1">
            <a:spLocks/>
          </p:cNvSpPr>
          <p:nvPr userDrawn="1"/>
        </p:nvSpPr>
        <p:spPr>
          <a:xfrm>
            <a:off x="3048000" y="381000"/>
            <a:ext cx="5943600" cy="762000"/>
          </a:xfrm>
          <a:prstGeom prst="rect">
            <a:avLst/>
          </a:prstGeom>
        </p:spPr>
        <p:txBody>
          <a:bodyPr vert="horz" wrap="square" lIns="91440" tIns="45720" rIns="91440" bIns="45720" rtlCol="0" anchor="b" anchorCtr="0">
            <a:normAutofit/>
          </a:bodyPr>
          <a:lstStyle>
            <a:lvl1pPr algn="l" defTabSz="685783" rtl="0" eaLnBrk="1" latinLnBrk="0" hangingPunct="1">
              <a:lnSpc>
                <a:spcPct val="90000"/>
              </a:lnSpc>
              <a:spcBef>
                <a:spcPct val="0"/>
              </a:spcBef>
              <a:buNone/>
              <a:defRPr sz="3600" b="1" kern="1200" baseline="0">
                <a:solidFill>
                  <a:schemeClr val="bg1"/>
                </a:solidFill>
                <a:latin typeface="Goudy Old Style" panose="02020502050305020303" pitchFamily="18" charset="0"/>
                <a:ea typeface="+mj-ea"/>
                <a:cs typeface="+mj-cs"/>
              </a:defRPr>
            </a:lvl1pPr>
          </a:lstStyle>
          <a:p>
            <a:r>
              <a:rPr lang="en-US"/>
              <a:t>How To</a:t>
            </a:r>
            <a:r>
              <a:rPr lang="en-US" baseline="0"/>
              <a:t> Use This Template</a:t>
            </a:r>
            <a:endParaRPr lang="en-US"/>
          </a:p>
        </p:txBody>
      </p:sp>
      <p:pic>
        <p:nvPicPr>
          <p:cNvPr id="13"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90098" b="86945"/>
          <a:stretch/>
        </p:blipFill>
        <p:spPr bwMode="auto">
          <a:xfrm>
            <a:off x="5151948" y="1403082"/>
            <a:ext cx="3621651"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000" r="79766" b="50718"/>
          <a:stretch/>
        </p:blipFill>
        <p:spPr bwMode="auto">
          <a:xfrm>
            <a:off x="5124450" y="2944812"/>
            <a:ext cx="3714750" cy="337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6981825" y="1831707"/>
            <a:ext cx="779975" cy="242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6877049" y="2362200"/>
            <a:ext cx="171451" cy="152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userDrawn="1"/>
        </p:nvCxnSpPr>
        <p:spPr>
          <a:xfrm>
            <a:off x="7543800" y="2133600"/>
            <a:ext cx="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672584"/>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7450" y="1600200"/>
            <a:ext cx="6057900" cy="4648200"/>
          </a:xfrm>
        </p:spPr>
        <p:txBody>
          <a:bodyPr>
            <a:normAutofit/>
          </a:bodyPr>
          <a:lstStyle>
            <a:lvl1pPr marL="0" indent="0" algn="ctr">
              <a:buNone/>
              <a:defRPr sz="2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502665"/>
            <a:ext cx="2217425" cy="2157988"/>
          </a:xfrm>
          <a:prstGeom prst="rect">
            <a:avLst/>
          </a:prstGeom>
        </p:spPr>
      </p:pic>
      <p:sp>
        <p:nvSpPr>
          <p:cNvPr id="16" name="Picture Placeholder 15"/>
          <p:cNvSpPr>
            <a:spLocks noGrp="1"/>
          </p:cNvSpPr>
          <p:nvPr>
            <p:ph type="pic" sz="quarter" idx="10"/>
          </p:nvPr>
        </p:nvSpPr>
        <p:spPr>
          <a:xfrm>
            <a:off x="1143000" y="3810000"/>
            <a:ext cx="768096" cy="1219200"/>
          </a:xfrm>
        </p:spPr>
        <p:txBody>
          <a:bodyPr/>
          <a:lstStyle>
            <a:lvl1pPr>
              <a:defRPr sz="1200"/>
            </a:lvl1pPr>
          </a:lstStyle>
          <a:p>
            <a:r>
              <a:rPr lang="en-US"/>
              <a:t>Click icon to add picture</a:t>
            </a:r>
          </a:p>
        </p:txBody>
      </p:sp>
      <p:sp>
        <p:nvSpPr>
          <p:cNvPr id="17" name="Picture Placeholder 15"/>
          <p:cNvSpPr>
            <a:spLocks noGrp="1"/>
          </p:cNvSpPr>
          <p:nvPr>
            <p:ph type="pic" sz="quarter" idx="11"/>
          </p:nvPr>
        </p:nvSpPr>
        <p:spPr>
          <a:xfrm>
            <a:off x="285750" y="3810000"/>
            <a:ext cx="768096" cy="1219200"/>
          </a:xfrm>
        </p:spPr>
        <p:txBody>
          <a:bodyPr/>
          <a:lstStyle>
            <a:lvl1pPr>
              <a:defRPr sz="1200"/>
            </a:lvl1pPr>
          </a:lstStyle>
          <a:p>
            <a:r>
              <a:rPr lang="en-US"/>
              <a:t>Click icon to add picture</a:t>
            </a:r>
          </a:p>
        </p:txBody>
      </p:sp>
      <p:sp>
        <p:nvSpPr>
          <p:cNvPr id="19" name="Picture Placeholder 18"/>
          <p:cNvSpPr>
            <a:spLocks noGrp="1"/>
          </p:cNvSpPr>
          <p:nvPr>
            <p:ph type="pic" sz="quarter" idx="12"/>
          </p:nvPr>
        </p:nvSpPr>
        <p:spPr>
          <a:xfrm>
            <a:off x="285751" y="5105400"/>
            <a:ext cx="1625204" cy="1143000"/>
          </a:xfrm>
        </p:spPr>
        <p:txBody>
          <a:bodyPr/>
          <a:lstStyle>
            <a:lvl1pPr>
              <a:defRPr sz="1200"/>
            </a:lvl1pPr>
          </a:lstStyle>
          <a:p>
            <a:r>
              <a:rPr lang="en-US"/>
              <a:t>Click icon to add picture</a:t>
            </a:r>
          </a:p>
        </p:txBody>
      </p:sp>
      <p:sp>
        <p:nvSpPr>
          <p:cNvPr id="21" name="Date Placeholder 20"/>
          <p:cNvSpPr>
            <a:spLocks noGrp="1"/>
          </p:cNvSpPr>
          <p:nvPr>
            <p:ph type="dt" sz="half" idx="13"/>
          </p:nvPr>
        </p:nvSpPr>
        <p:spPr/>
        <p:txBody>
          <a:bodyPr/>
          <a:lstStyle/>
          <a:p>
            <a:endParaRPr lang="en-US"/>
          </a:p>
        </p:txBody>
      </p:sp>
      <p:sp>
        <p:nvSpPr>
          <p:cNvPr id="22" name="Footer Placeholder 21"/>
          <p:cNvSpPr>
            <a:spLocks noGrp="1"/>
          </p:cNvSpPr>
          <p:nvPr>
            <p:ph type="ftr" sz="quarter" idx="14"/>
          </p:nvPr>
        </p:nvSpPr>
        <p:spPr/>
        <p:txBody>
          <a:bodyPr/>
          <a:lstStyle/>
          <a:p>
            <a:endParaRPr lang="en-US"/>
          </a:p>
        </p:txBody>
      </p:sp>
      <p:sp>
        <p:nvSpPr>
          <p:cNvPr id="23" name="Slide Number Placeholder 22"/>
          <p:cNvSpPr>
            <a:spLocks noGrp="1"/>
          </p:cNvSpPr>
          <p:nvPr>
            <p:ph type="sldNum" sz="quarter" idx="15"/>
          </p:nvPr>
        </p:nvSpPr>
        <p:spPr/>
        <p:txBody>
          <a:bodyPr/>
          <a:lstStyle/>
          <a:p>
            <a:fld id="{04A3A10D-7D5E-4932-A76F-CD1632FD3D96}" type="slidenum">
              <a:rPr lang="en-US" smtClean="0"/>
              <a:pPr/>
              <a:t>‹#›</a:t>
            </a:fld>
            <a:endParaRPr lang="en-US"/>
          </a:p>
        </p:txBody>
      </p:sp>
      <p:sp>
        <p:nvSpPr>
          <p:cNvPr id="12" name="Rectangle 11"/>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2"/>
          <p:cNvSpPr>
            <a:spLocks noGrp="1"/>
          </p:cNvSpPr>
          <p:nvPr>
            <p:ph type="title"/>
          </p:nvPr>
        </p:nvSpPr>
        <p:spPr>
          <a:xfrm>
            <a:off x="285750" y="266700"/>
            <a:ext cx="8553450" cy="685800"/>
          </a:xfrm>
        </p:spPr>
        <p:txBody>
          <a:bodyPr/>
          <a:lstStyle/>
          <a:p>
            <a:r>
              <a:rPr lang="en-US"/>
              <a:t>Click to edit Master title style</a:t>
            </a:r>
          </a:p>
        </p:txBody>
      </p:sp>
    </p:spTree>
    <p:extLst>
      <p:ext uri="{BB962C8B-B14F-4D97-AF65-F5344CB8AC3E}">
        <p14:creationId xmlns:p14="http://schemas.microsoft.com/office/powerpoint/2010/main" val="395738122"/>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11" name="Rectangle 10"/>
          <p:cNvSpPr/>
          <p:nvPr userDrawn="1"/>
        </p:nvSpPr>
        <p:spPr>
          <a:xfrm>
            <a:off x="0" y="6477005"/>
            <a:ext cx="9144000"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023" y="1066800"/>
            <a:ext cx="3731954" cy="3631922"/>
          </a:xfrm>
          <a:prstGeom prst="rect">
            <a:avLst/>
          </a:prstGeom>
        </p:spPr>
      </p:pic>
    </p:spTree>
    <p:extLst>
      <p:ext uri="{BB962C8B-B14F-4D97-AF65-F5344CB8AC3E}">
        <p14:creationId xmlns:p14="http://schemas.microsoft.com/office/powerpoint/2010/main" val="1523393619"/>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7450" y="1600200"/>
            <a:ext cx="6057900" cy="4648200"/>
          </a:xfrm>
        </p:spPr>
        <p:txBody>
          <a:bodyPr>
            <a:normAutofit/>
          </a:bodyPr>
          <a:lstStyle>
            <a:lvl1pPr marL="0" indent="0" algn="ctr">
              <a:buNone/>
              <a:defRPr sz="2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502665"/>
            <a:ext cx="2217425" cy="2157988"/>
          </a:xfrm>
          <a:prstGeom prst="rect">
            <a:avLst/>
          </a:prstGeom>
        </p:spPr>
      </p:pic>
      <p:sp>
        <p:nvSpPr>
          <p:cNvPr id="16" name="Picture Placeholder 15"/>
          <p:cNvSpPr>
            <a:spLocks noGrp="1"/>
          </p:cNvSpPr>
          <p:nvPr>
            <p:ph type="pic" sz="quarter" idx="10"/>
          </p:nvPr>
        </p:nvSpPr>
        <p:spPr>
          <a:xfrm>
            <a:off x="1143000" y="3810000"/>
            <a:ext cx="768096" cy="1219200"/>
          </a:xfrm>
        </p:spPr>
        <p:txBody>
          <a:bodyPr/>
          <a:lstStyle>
            <a:lvl1pPr>
              <a:defRPr sz="1200"/>
            </a:lvl1pPr>
          </a:lstStyle>
          <a:p>
            <a:r>
              <a:rPr lang="en-US"/>
              <a:t>Click icon to add picture</a:t>
            </a:r>
          </a:p>
        </p:txBody>
      </p:sp>
      <p:sp>
        <p:nvSpPr>
          <p:cNvPr id="17" name="Picture Placeholder 15"/>
          <p:cNvSpPr>
            <a:spLocks noGrp="1"/>
          </p:cNvSpPr>
          <p:nvPr>
            <p:ph type="pic" sz="quarter" idx="11"/>
          </p:nvPr>
        </p:nvSpPr>
        <p:spPr>
          <a:xfrm>
            <a:off x="285750" y="3810000"/>
            <a:ext cx="768096" cy="1219200"/>
          </a:xfrm>
        </p:spPr>
        <p:txBody>
          <a:bodyPr/>
          <a:lstStyle>
            <a:lvl1pPr>
              <a:defRPr sz="1200"/>
            </a:lvl1pPr>
          </a:lstStyle>
          <a:p>
            <a:r>
              <a:rPr lang="en-US"/>
              <a:t>Click icon to add picture</a:t>
            </a:r>
          </a:p>
        </p:txBody>
      </p:sp>
      <p:sp>
        <p:nvSpPr>
          <p:cNvPr id="19" name="Picture Placeholder 18"/>
          <p:cNvSpPr>
            <a:spLocks noGrp="1"/>
          </p:cNvSpPr>
          <p:nvPr>
            <p:ph type="pic" sz="quarter" idx="12"/>
          </p:nvPr>
        </p:nvSpPr>
        <p:spPr>
          <a:xfrm>
            <a:off x="285751" y="5105400"/>
            <a:ext cx="1625204" cy="1143000"/>
          </a:xfrm>
        </p:spPr>
        <p:txBody>
          <a:bodyPr/>
          <a:lstStyle>
            <a:lvl1pPr>
              <a:defRPr sz="1200"/>
            </a:lvl1pPr>
          </a:lstStyle>
          <a:p>
            <a:r>
              <a:rPr lang="en-US"/>
              <a:t>Click icon to add picture</a:t>
            </a:r>
          </a:p>
        </p:txBody>
      </p:sp>
      <p:sp>
        <p:nvSpPr>
          <p:cNvPr id="21" name="Date Placeholder 20"/>
          <p:cNvSpPr>
            <a:spLocks noGrp="1"/>
          </p:cNvSpPr>
          <p:nvPr>
            <p:ph type="dt" sz="half" idx="13"/>
          </p:nvPr>
        </p:nvSpPr>
        <p:spPr/>
        <p:txBody>
          <a:bodyPr/>
          <a:lstStyle/>
          <a:p>
            <a:endParaRPr lang="en-US"/>
          </a:p>
        </p:txBody>
      </p:sp>
      <p:sp>
        <p:nvSpPr>
          <p:cNvPr id="22" name="Footer Placeholder 21"/>
          <p:cNvSpPr>
            <a:spLocks noGrp="1"/>
          </p:cNvSpPr>
          <p:nvPr>
            <p:ph type="ftr" sz="quarter" idx="14"/>
          </p:nvPr>
        </p:nvSpPr>
        <p:spPr/>
        <p:txBody>
          <a:bodyPr/>
          <a:lstStyle/>
          <a:p>
            <a:endParaRPr lang="en-US"/>
          </a:p>
        </p:txBody>
      </p:sp>
      <p:sp>
        <p:nvSpPr>
          <p:cNvPr id="23" name="Slide Number Placeholder 22"/>
          <p:cNvSpPr>
            <a:spLocks noGrp="1"/>
          </p:cNvSpPr>
          <p:nvPr>
            <p:ph type="sldNum" sz="quarter" idx="15"/>
          </p:nvPr>
        </p:nvSpPr>
        <p:spPr/>
        <p:txBody>
          <a:bodyPr/>
          <a:lstStyle/>
          <a:p>
            <a:fld id="{04A3A10D-7D5E-4932-A76F-CD1632FD3D96}" type="slidenum">
              <a:rPr lang="en-US" smtClean="0"/>
              <a:pPr/>
              <a:t>‹#›</a:t>
            </a:fld>
            <a:endParaRPr lang="en-US"/>
          </a:p>
        </p:txBody>
      </p:sp>
      <p:sp>
        <p:nvSpPr>
          <p:cNvPr id="12" name="Rectangle 11"/>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2"/>
          <p:cNvSpPr>
            <a:spLocks noGrp="1"/>
          </p:cNvSpPr>
          <p:nvPr>
            <p:ph type="title"/>
          </p:nvPr>
        </p:nvSpPr>
        <p:spPr>
          <a:xfrm>
            <a:off x="285750" y="266700"/>
            <a:ext cx="8553450" cy="685800"/>
          </a:xfrm>
        </p:spPr>
        <p:txBody>
          <a:bodyPr/>
          <a:lstStyle/>
          <a:p>
            <a:r>
              <a:rPr lang="en-US"/>
              <a:t>Click to edit Master title style</a:t>
            </a:r>
          </a:p>
        </p:txBody>
      </p:sp>
    </p:spTree>
    <p:extLst>
      <p:ext uri="{BB962C8B-B14F-4D97-AF65-F5344CB8AC3E}">
        <p14:creationId xmlns:p14="http://schemas.microsoft.com/office/powerpoint/2010/main" val="1616891762"/>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Grid">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16" name="Content Placeholder 2"/>
          <p:cNvSpPr>
            <a:spLocks noGrp="1"/>
          </p:cNvSpPr>
          <p:nvPr>
            <p:ph sz="quarter" idx="23"/>
          </p:nvPr>
        </p:nvSpPr>
        <p:spPr>
          <a:xfrm>
            <a:off x="320547" y="3971366"/>
            <a:ext cx="1622555" cy="2277034"/>
          </a:xfr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21"/>
          </p:nvPr>
        </p:nvSpPr>
        <p:spPr>
          <a:xfrm>
            <a:off x="2216944" y="1589088"/>
            <a:ext cx="3212306" cy="2220912"/>
          </a:xfr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502665"/>
            <a:ext cx="2217425" cy="2157988"/>
          </a:xfrm>
          <a:prstGeom prst="rect">
            <a:avLst/>
          </a:prstGeom>
        </p:spPr>
      </p:pic>
      <p:sp>
        <p:nvSpPr>
          <p:cNvPr id="17" name="Picture Placeholder 15"/>
          <p:cNvSpPr>
            <a:spLocks noGrp="1"/>
          </p:cNvSpPr>
          <p:nvPr>
            <p:ph type="pic" sz="quarter" idx="11"/>
          </p:nvPr>
        </p:nvSpPr>
        <p:spPr>
          <a:xfrm>
            <a:off x="2218807" y="3971366"/>
            <a:ext cx="1558808" cy="2277034"/>
          </a:xfrm>
        </p:spPr>
        <p:txBody>
          <a:bodyPr>
            <a:normAutofit/>
          </a:bodyPr>
          <a:lstStyle>
            <a:lvl1pPr>
              <a:defRPr sz="1400"/>
            </a:lvl1pPr>
          </a:lstStyle>
          <a:p>
            <a:r>
              <a:rPr lang="en-US"/>
              <a:t>Click icon to add picture</a:t>
            </a:r>
          </a:p>
        </p:txBody>
      </p:sp>
      <p:sp>
        <p:nvSpPr>
          <p:cNvPr id="9" name="Picture Placeholder 15"/>
          <p:cNvSpPr>
            <a:spLocks noGrp="1"/>
          </p:cNvSpPr>
          <p:nvPr>
            <p:ph type="pic" sz="quarter" idx="13"/>
          </p:nvPr>
        </p:nvSpPr>
        <p:spPr>
          <a:xfrm>
            <a:off x="3870442" y="3971366"/>
            <a:ext cx="1558808" cy="2277034"/>
          </a:xfrm>
        </p:spPr>
        <p:txBody>
          <a:bodyPr>
            <a:normAutofit/>
          </a:bodyPr>
          <a:lstStyle>
            <a:lvl1pPr>
              <a:defRPr sz="1400"/>
            </a:lvl1pPr>
          </a:lstStyle>
          <a:p>
            <a:r>
              <a:rPr lang="en-US"/>
              <a:t>Click icon to add picture</a:t>
            </a:r>
          </a:p>
        </p:txBody>
      </p:sp>
      <p:sp>
        <p:nvSpPr>
          <p:cNvPr id="10" name="Picture Placeholder 15"/>
          <p:cNvSpPr>
            <a:spLocks noGrp="1"/>
          </p:cNvSpPr>
          <p:nvPr>
            <p:ph type="pic" sz="quarter" idx="14"/>
          </p:nvPr>
        </p:nvSpPr>
        <p:spPr>
          <a:xfrm>
            <a:off x="5549263" y="1589638"/>
            <a:ext cx="1558808" cy="2277034"/>
          </a:xfrm>
        </p:spPr>
        <p:txBody>
          <a:bodyPr>
            <a:normAutofit/>
          </a:bodyPr>
          <a:lstStyle>
            <a:lvl1pPr>
              <a:defRPr sz="1400"/>
            </a:lvl1pPr>
          </a:lstStyle>
          <a:p>
            <a:r>
              <a:rPr lang="en-US"/>
              <a:t>Click icon to add picture</a:t>
            </a:r>
          </a:p>
        </p:txBody>
      </p:sp>
      <p:sp>
        <p:nvSpPr>
          <p:cNvPr id="11" name="Picture Placeholder 15"/>
          <p:cNvSpPr>
            <a:spLocks noGrp="1"/>
          </p:cNvSpPr>
          <p:nvPr>
            <p:ph type="pic" sz="quarter" idx="15"/>
          </p:nvPr>
        </p:nvSpPr>
        <p:spPr>
          <a:xfrm>
            <a:off x="7200901" y="1589638"/>
            <a:ext cx="1558808" cy="2277034"/>
          </a:xfrm>
        </p:spPr>
        <p:txBody>
          <a:bodyPr>
            <a:normAutofit/>
          </a:bodyPr>
          <a:lstStyle>
            <a:lvl1pPr>
              <a:defRPr sz="1400"/>
            </a:lvl1pPr>
          </a:lstStyle>
          <a:p>
            <a:r>
              <a:rPr lang="en-US"/>
              <a:t>Click icon to add picture</a:t>
            </a:r>
          </a:p>
        </p:txBody>
      </p:sp>
      <p:sp>
        <p:nvSpPr>
          <p:cNvPr id="6" name="Date Placeholder 5"/>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endParaRPr lang="en-US"/>
          </a:p>
        </p:txBody>
      </p:sp>
      <p:sp>
        <p:nvSpPr>
          <p:cNvPr id="15" name="Slide Number Placeholder 14"/>
          <p:cNvSpPr>
            <a:spLocks noGrp="1"/>
          </p:cNvSpPr>
          <p:nvPr>
            <p:ph type="sldNum" sz="quarter" idx="20"/>
          </p:nvPr>
        </p:nvSpPr>
        <p:spPr/>
        <p:txBody>
          <a:bodyPr/>
          <a:lstStyle/>
          <a:p>
            <a:fld id="{04A3A10D-7D5E-4932-A76F-CD1632FD3D96}" type="slidenum">
              <a:rPr lang="en-US" smtClean="0"/>
              <a:pPr/>
              <a:t>‹#›</a:t>
            </a:fld>
            <a:endParaRPr lang="en-US"/>
          </a:p>
        </p:txBody>
      </p:sp>
      <p:sp>
        <p:nvSpPr>
          <p:cNvPr id="18" name="Content Placeholder 2"/>
          <p:cNvSpPr>
            <a:spLocks noGrp="1"/>
          </p:cNvSpPr>
          <p:nvPr>
            <p:ph sz="quarter" idx="22"/>
          </p:nvPr>
        </p:nvSpPr>
        <p:spPr>
          <a:xfrm>
            <a:off x="5547403" y="3971366"/>
            <a:ext cx="3212306" cy="2220912"/>
          </a:xfr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2"/>
          <p:cNvSpPr>
            <a:spLocks noGrp="1"/>
          </p:cNvSpPr>
          <p:nvPr>
            <p:ph type="title"/>
          </p:nvPr>
        </p:nvSpPr>
        <p:spPr>
          <a:xfrm>
            <a:off x="285750" y="266700"/>
            <a:ext cx="8229600" cy="685800"/>
          </a:xfrm>
        </p:spPr>
        <p:txBody>
          <a:bodyPr/>
          <a:lstStyle/>
          <a:p>
            <a:r>
              <a:rPr lang="en-US"/>
              <a:t>Click to edit Master title style</a:t>
            </a:r>
          </a:p>
        </p:txBody>
      </p:sp>
    </p:spTree>
    <p:extLst>
      <p:ext uri="{BB962C8B-B14F-4D97-AF65-F5344CB8AC3E}">
        <p14:creationId xmlns:p14="http://schemas.microsoft.com/office/powerpoint/2010/main" val="821456931"/>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638800" cy="762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376970860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hoto">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562600" cy="762000"/>
          </a:xfrm>
        </p:spPr>
        <p:txBody>
          <a:bodyPr/>
          <a:lstStyle/>
          <a:p>
            <a:r>
              <a:rPr lang="en-US"/>
              <a:t>Click to edit Master title style</a:t>
            </a:r>
          </a:p>
        </p:txBody>
      </p:sp>
      <p:sp>
        <p:nvSpPr>
          <p:cNvPr id="3" name="Content Placeholder 2"/>
          <p:cNvSpPr>
            <a:spLocks noGrp="1"/>
          </p:cNvSpPr>
          <p:nvPr>
            <p:ph idx="1"/>
          </p:nvPr>
        </p:nvSpPr>
        <p:spPr>
          <a:xfrm>
            <a:off x="0" y="1825628"/>
            <a:ext cx="9144000" cy="4651375"/>
          </a:xfrm>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3936090162"/>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normAutofit/>
          </a:bodyPr>
          <a:lstStyle>
            <a:lvl1pPr>
              <a:defRPr sz="400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p:txBody>
          <a:bodyPr/>
          <a:lstStyle/>
          <a:p>
            <a:fld id="{04A3A10D-7D5E-4932-A76F-CD1632FD3D96}"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2443514540"/>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638800" cy="762000"/>
          </a:xfr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414006693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0" name="Rectangle 9"/>
          <p:cNvSpPr/>
          <p:nvPr userDrawn="1"/>
        </p:nvSpPr>
        <p:spPr>
          <a:xfrm rot="10800000">
            <a:off x="0" y="0"/>
            <a:ext cx="9150652" cy="3755235"/>
          </a:xfrm>
          <a:prstGeom prst="rect">
            <a:avLst/>
          </a:prstGeom>
          <a:gradFill>
            <a:gsLst>
              <a:gs pos="18000">
                <a:srgbClr val="7AB5E3"/>
              </a:gs>
              <a:gs pos="100000">
                <a:srgbClr val="B1D1E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017" t="26889" r="14878" b="50183"/>
          <a:stretch/>
        </p:blipFill>
        <p:spPr>
          <a:xfrm>
            <a:off x="-6652" y="3755230"/>
            <a:ext cx="9150652" cy="2569369"/>
          </a:xfrm>
          <a:prstGeom prst="rect">
            <a:avLst/>
          </a:prstGeom>
        </p:spPr>
      </p:pic>
      <p:sp>
        <p:nvSpPr>
          <p:cNvPr id="11" name="Rectangle 10"/>
          <p:cNvSpPr/>
          <p:nvPr userDrawn="1"/>
        </p:nvSpPr>
        <p:spPr>
          <a:xfrm>
            <a:off x="0" y="6324599"/>
            <a:ext cx="9144000" cy="533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3352800" y="736316"/>
            <a:ext cx="5257800" cy="2286000"/>
          </a:xfrm>
        </p:spPr>
        <p:txBody>
          <a:bodyPr anchor="ctr" anchorCtr="0">
            <a:normAutofit/>
          </a:bodyPr>
          <a:lstStyle>
            <a:lvl1pPr algn="ctr">
              <a:defRPr sz="4400" b="1" baseline="0">
                <a:solidFill>
                  <a:schemeClr val="accent1"/>
                </a:solidFill>
              </a:defRPr>
            </a:lvl1pPr>
          </a:lstStyle>
          <a:p>
            <a:r>
              <a:rPr lang="en-US"/>
              <a:t>Click to edit presentation title</a:t>
            </a:r>
          </a:p>
        </p:txBody>
      </p:sp>
      <p:sp>
        <p:nvSpPr>
          <p:cNvPr id="8" name="Text Placeholder 2"/>
          <p:cNvSpPr>
            <a:spLocks noGrp="1"/>
          </p:cNvSpPr>
          <p:nvPr>
            <p:ph type="body" idx="1" hasCustomPrompt="1"/>
          </p:nvPr>
        </p:nvSpPr>
        <p:spPr>
          <a:xfrm>
            <a:off x="3352800" y="3022316"/>
            <a:ext cx="5257800" cy="1016284"/>
          </a:xfrm>
        </p:spPr>
        <p:txBody>
          <a:bodyPr>
            <a:normAutofit/>
          </a:bodyPr>
          <a:lstStyle>
            <a:lvl1pPr marL="0" indent="0" algn="ctr">
              <a:buNone/>
              <a:defRPr sz="2600" b="1" baseline="0">
                <a:solidFill>
                  <a:schemeClr val="accent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presenter date and/or date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237" y="1041116"/>
            <a:ext cx="2799963" cy="2724912"/>
          </a:xfrm>
          <a:prstGeom prst="rect">
            <a:avLst/>
          </a:prstGeom>
        </p:spPr>
      </p:pic>
    </p:spTree>
    <p:extLst>
      <p:ext uri="{BB962C8B-B14F-4D97-AF65-F5344CB8AC3E}">
        <p14:creationId xmlns:p14="http://schemas.microsoft.com/office/powerpoint/2010/main" val="2134017691"/>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71850" y="381000"/>
            <a:ext cx="5143500" cy="758952"/>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600627805"/>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562600" cy="7620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236443683"/>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2" name="Rectangle 11"/>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1384401622"/>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2057400"/>
            <a:ext cx="2949178" cy="1600200"/>
          </a:xfrm>
        </p:spPr>
        <p:txBody>
          <a:bodyPr anchor="b">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normAutofit/>
          </a:bodyPr>
          <a:lstStyle>
            <a:lvl1pPr>
              <a:defRPr sz="2800"/>
            </a:lvl1pPr>
            <a:lvl2pPr>
              <a:defRPr sz="2600"/>
            </a:lvl2pPr>
            <a:lvl3pPr>
              <a:defRPr sz="24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29841" y="3657600"/>
            <a:ext cx="2949178" cy="22113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957375229"/>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2057400"/>
            <a:ext cx="2949178" cy="1600200"/>
          </a:xfrm>
        </p:spPr>
        <p:txBody>
          <a:bodyPr anchor="b">
            <a:normAutofit/>
          </a:bodyPr>
          <a:lstStyle>
            <a:lvl1pPr>
              <a:defRPr sz="2800">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629841" y="3657600"/>
            <a:ext cx="2949178" cy="22113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3332747086"/>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8153400" cy="1066800"/>
          </a:xfrm>
        </p:spPr>
        <p:txBody>
          <a:bodyPr/>
          <a:lstStyle/>
          <a:p>
            <a:r>
              <a:rPr lang="en-US"/>
              <a:t>Click to edit Master title style</a:t>
            </a:r>
          </a:p>
        </p:txBody>
      </p:sp>
      <p:sp>
        <p:nvSpPr>
          <p:cNvPr id="3" name="Text Placeholder 2"/>
          <p:cNvSpPr>
            <a:spLocks noGrp="1"/>
          </p:cNvSpPr>
          <p:nvPr>
            <p:ph type="body" sz="half" idx="1"/>
          </p:nvPr>
        </p:nvSpPr>
        <p:spPr>
          <a:xfrm>
            <a:off x="990600" y="2057400"/>
            <a:ext cx="37719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057400"/>
            <a:ext cx="37719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B5FD54-5F88-40A5-B8A5-3AAAFEFDD8AE}" type="slidenum">
              <a:rPr lang="en-US" altLang="en-US"/>
              <a:pPr>
                <a:defRPr/>
              </a:pPr>
              <a:t>‹#›</a:t>
            </a:fld>
            <a:endParaRPr lang="en-US" altLang="en-US"/>
          </a:p>
        </p:txBody>
      </p:sp>
    </p:spTree>
    <p:extLst>
      <p:ext uri="{BB962C8B-B14F-4D97-AF65-F5344CB8AC3E}">
        <p14:creationId xmlns:p14="http://schemas.microsoft.com/office/powerpoint/2010/main" val="254125949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4">
    <p:spTree>
      <p:nvGrpSpPr>
        <p:cNvPr id="1" name=""/>
        <p:cNvGrpSpPr/>
        <p:nvPr/>
      </p:nvGrpSpPr>
      <p:grpSpPr>
        <a:xfrm>
          <a:off x="0" y="0"/>
          <a:ext cx="0" cy="0"/>
          <a:chOff x="0" y="0"/>
          <a:chExt cx="0" cy="0"/>
        </a:xfrm>
      </p:grpSpPr>
      <p:sp>
        <p:nvSpPr>
          <p:cNvPr id="11" name="Rectangle 10"/>
          <p:cNvSpPr/>
          <p:nvPr userDrawn="1"/>
        </p:nvSpPr>
        <p:spPr>
          <a:xfrm>
            <a:off x="0" y="1"/>
            <a:ext cx="9144000" cy="68580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3352800" y="1905000"/>
            <a:ext cx="5257800" cy="2286000"/>
          </a:xfrm>
        </p:spPr>
        <p:txBody>
          <a:bodyPr anchor="ctr" anchorCtr="0">
            <a:normAutofit/>
          </a:bodyPr>
          <a:lstStyle>
            <a:lvl1pPr algn="ctr">
              <a:defRPr sz="4400" b="1">
                <a:solidFill>
                  <a:schemeClr val="bg1"/>
                </a:solidFill>
              </a:defRPr>
            </a:lvl1pPr>
          </a:lstStyle>
          <a:p>
            <a:r>
              <a:rPr lang="en-US"/>
              <a:t>Click to edit presentation title</a:t>
            </a:r>
          </a:p>
        </p:txBody>
      </p:sp>
      <p:sp>
        <p:nvSpPr>
          <p:cNvPr id="8" name="Text Placeholder 2"/>
          <p:cNvSpPr>
            <a:spLocks noGrp="1"/>
          </p:cNvSpPr>
          <p:nvPr>
            <p:ph type="body" idx="1"/>
          </p:nvPr>
        </p:nvSpPr>
        <p:spPr>
          <a:xfrm>
            <a:off x="3352800" y="4191000"/>
            <a:ext cx="5257800" cy="1016284"/>
          </a:xfrm>
        </p:spPr>
        <p:txBody>
          <a:bodyPr>
            <a:normAutofit/>
          </a:bodyPr>
          <a:lstStyle>
            <a:lvl1pPr marL="0" indent="0" algn="ctr">
              <a:buNone/>
              <a:defRPr sz="2400">
                <a:solidFill>
                  <a:schemeClr val="bg1">
                    <a:lumMod val="8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237" y="2209800"/>
            <a:ext cx="2799963" cy="2724912"/>
          </a:xfrm>
          <a:prstGeom prst="rect">
            <a:avLst/>
          </a:prstGeom>
        </p:spPr>
      </p:pic>
    </p:spTree>
    <p:extLst>
      <p:ext uri="{BB962C8B-B14F-4D97-AF65-F5344CB8AC3E}">
        <p14:creationId xmlns:p14="http://schemas.microsoft.com/office/powerpoint/2010/main" val="172913372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b="0"/>
            </a:lvl1pPr>
            <a:lvl2pPr>
              <a:defRPr b="0"/>
            </a:lvl2pPr>
            <a:lvl3pPr>
              <a:defRPr b="0"/>
            </a:lvl3pPr>
            <a:lvl4pPr>
              <a:defRPr b="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376970860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0" name="Rectangle 9"/>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
        <p:nvSpPr>
          <p:cNvPr id="11" name="Text Placeholder 2"/>
          <p:cNvSpPr>
            <a:spLocks noGrp="1"/>
          </p:cNvSpPr>
          <p:nvPr>
            <p:ph idx="1"/>
          </p:nvPr>
        </p:nvSpPr>
        <p:spPr>
          <a:xfrm>
            <a:off x="628650" y="1676400"/>
            <a:ext cx="7886700" cy="4500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36090162"/>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normAutofit/>
          </a:bodyPr>
          <a:lstStyle>
            <a:lvl1pPr>
              <a:defRPr sz="4000" b="1">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normAutofit/>
          </a:bodyPr>
          <a:lstStyle>
            <a:lvl1pPr marL="0" indent="0">
              <a:buNone/>
              <a:defRPr sz="24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2443514540"/>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v2">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normAutofit/>
          </a:bodyPr>
          <a:lstStyle>
            <a:lvl1pPr>
              <a:defRPr sz="4000" b="1">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normAutofit/>
          </a:bodyPr>
          <a:lstStyle>
            <a:lvl1pPr marL="0" indent="0">
              <a:buNone/>
              <a:defRPr sz="24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p:txBody>
          <a:bodyPr/>
          <a:lstStyle/>
          <a:p>
            <a:fld id="{04A3A10D-7D5E-4932-A76F-CD1632FD3D96}"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86538"/>
            <a:ext cx="2531065" cy="1119228"/>
          </a:xfrm>
          <a:prstGeom prst="rect">
            <a:avLst/>
          </a:prstGeom>
        </p:spPr>
      </p:pic>
    </p:spTree>
    <p:extLst>
      <p:ext uri="{BB962C8B-B14F-4D97-AF65-F5344CB8AC3E}">
        <p14:creationId xmlns:p14="http://schemas.microsoft.com/office/powerpoint/2010/main" val="3441807758"/>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2819400" y="304800"/>
            <a:ext cx="6324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71799" y="387033"/>
            <a:ext cx="6029325" cy="762000"/>
          </a:xfrm>
        </p:spPr>
        <p:txBody>
          <a:bodyPr/>
          <a:lstStyle/>
          <a:p>
            <a:r>
              <a:rPr lang="en-US"/>
              <a:t>Click to edit Master title style</a:t>
            </a:r>
          </a:p>
        </p:txBody>
      </p:sp>
      <p:sp>
        <p:nvSpPr>
          <p:cNvPr id="3" name="Content Placeholder 2"/>
          <p:cNvSpPr>
            <a:spLocks noGrp="1"/>
          </p:cNvSpPr>
          <p:nvPr>
            <p:ph sz="half" idx="1"/>
          </p:nvPr>
        </p:nvSpPr>
        <p:spPr>
          <a:xfrm>
            <a:off x="628650" y="1676400"/>
            <a:ext cx="38862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676400"/>
            <a:ext cx="38862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4140066938"/>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8000">
              <a:srgbClr val="DEEBF8"/>
            </a:gs>
            <a:gs pos="11000">
              <a:schemeClr val="bg1"/>
            </a:gs>
            <a:gs pos="100000">
              <a:srgbClr val="BBD6F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800" y="387033"/>
            <a:ext cx="5943600" cy="762000"/>
          </a:xfrm>
          <a:prstGeom prst="rect">
            <a:avLst/>
          </a:prstGeom>
        </p:spPr>
        <p:txBody>
          <a:bodyPr vert="horz" wrap="square"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28650" y="1676400"/>
            <a:ext cx="7886700" cy="4500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628650" y="6477005"/>
            <a:ext cx="2057400" cy="365125"/>
          </a:xfrm>
          <a:prstGeom prst="rect">
            <a:avLst/>
          </a:prstGeom>
        </p:spPr>
        <p:txBody>
          <a:bodyPr vert="horz" lIns="91440" tIns="45720" rIns="91440" bIns="45720" rtlCol="0" anchor="ctr"/>
          <a:lstStyle>
            <a:lvl1pPr algn="l">
              <a:defRPr sz="900">
                <a:solidFill>
                  <a:schemeClr val="bg2"/>
                </a:solidFill>
              </a:defRPr>
            </a:lvl1pPr>
          </a:lstStyle>
          <a:p>
            <a:endParaRPr lang="en-US"/>
          </a:p>
        </p:txBody>
      </p:sp>
      <p:sp>
        <p:nvSpPr>
          <p:cNvPr id="5" name="Footer Placeholder 4"/>
          <p:cNvSpPr>
            <a:spLocks noGrp="1"/>
          </p:cNvSpPr>
          <p:nvPr>
            <p:ph type="ftr" sz="quarter" idx="3"/>
          </p:nvPr>
        </p:nvSpPr>
        <p:spPr>
          <a:xfrm>
            <a:off x="3028950" y="6477005"/>
            <a:ext cx="3086100" cy="365125"/>
          </a:xfrm>
          <a:prstGeom prst="rect">
            <a:avLst/>
          </a:prstGeom>
        </p:spPr>
        <p:txBody>
          <a:bodyPr vert="horz" lIns="91440" tIns="45720" rIns="91440" bIns="45720" rtlCol="0" anchor="ctr"/>
          <a:lstStyle>
            <a:lvl1pPr algn="ctr">
              <a:defRPr sz="900">
                <a:solidFill>
                  <a:schemeClr val="bg2"/>
                </a:solidFill>
              </a:defRPr>
            </a:lvl1pPr>
          </a:lstStyle>
          <a:p>
            <a:endParaRPr lang="en-US"/>
          </a:p>
        </p:txBody>
      </p:sp>
      <p:sp>
        <p:nvSpPr>
          <p:cNvPr id="6" name="Slide Number Placeholder 5"/>
          <p:cNvSpPr>
            <a:spLocks noGrp="1"/>
          </p:cNvSpPr>
          <p:nvPr>
            <p:ph type="sldNum" sz="quarter" idx="4"/>
          </p:nvPr>
        </p:nvSpPr>
        <p:spPr>
          <a:xfrm>
            <a:off x="6457950" y="6477005"/>
            <a:ext cx="2057400" cy="365125"/>
          </a:xfrm>
          <a:prstGeom prst="rect">
            <a:avLst/>
          </a:prstGeom>
        </p:spPr>
        <p:txBody>
          <a:bodyPr vert="horz" lIns="91440" tIns="45720" rIns="91440" bIns="45720" rtlCol="0" anchor="ctr"/>
          <a:lstStyle>
            <a:lvl1pPr algn="r">
              <a:defRPr sz="900">
                <a:solidFill>
                  <a:schemeClr val="bg2"/>
                </a:solidFill>
              </a:defRPr>
            </a:lvl1pPr>
          </a:lstStyle>
          <a:p>
            <a:fld id="{04A3A10D-7D5E-4932-A76F-CD1632FD3D96}" type="slidenum">
              <a:rPr lang="en-US" smtClean="0"/>
              <a:pPr/>
              <a:t>‹#›</a:t>
            </a:fld>
            <a:endParaRPr lang="en-US"/>
          </a:p>
        </p:txBody>
      </p:sp>
      <p:pic>
        <p:nvPicPr>
          <p:cNvPr id="10" name="Picture 9"/>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52400" y="186538"/>
            <a:ext cx="2531065" cy="1119228"/>
          </a:xfrm>
          <a:prstGeom prst="rect">
            <a:avLst/>
          </a:prstGeom>
        </p:spPr>
      </p:pic>
    </p:spTree>
    <p:extLst>
      <p:ext uri="{BB962C8B-B14F-4D97-AF65-F5344CB8AC3E}">
        <p14:creationId xmlns:p14="http://schemas.microsoft.com/office/powerpoint/2010/main" val="3718178400"/>
      </p:ext>
    </p:extLst>
  </p:cSld>
  <p:clrMap bg1="lt1" tx1="dk1" bg2="lt2" tx2="dk2" accent1="accent1" accent2="accent2" accent3="accent3" accent4="accent4" accent5="accent5" accent6="accent6" hlink="hlink" folHlink="folHlink"/>
  <p:sldLayoutIdLst>
    <p:sldLayoutId id="2147483673" r:id="rId1"/>
    <p:sldLayoutId id="2147483724" r:id="rId2"/>
    <p:sldLayoutId id="2147483725" r:id="rId3"/>
    <p:sldLayoutId id="2147483723" r:id="rId4"/>
    <p:sldLayoutId id="2147483662" r:id="rId5"/>
    <p:sldLayoutId id="2147483674" r:id="rId6"/>
    <p:sldLayoutId id="2147483663" r:id="rId7"/>
    <p:sldLayoutId id="2147483686" r:id="rId8"/>
    <p:sldLayoutId id="2147483664" r:id="rId9"/>
    <p:sldLayoutId id="2147483665" r:id="rId10"/>
    <p:sldLayoutId id="2147483666" r:id="rId11"/>
    <p:sldLayoutId id="2147483667" r:id="rId12"/>
    <p:sldLayoutId id="2147483668" r:id="rId13"/>
    <p:sldLayoutId id="2147483669" r:id="rId14"/>
    <p:sldLayoutId id="2147483720" r:id="rId15"/>
    <p:sldLayoutId id="2147483721" r:id="rId16"/>
    <p:sldLayoutId id="2147483722" r:id="rId17"/>
    <p:sldLayoutId id="2147483672" r:id="rId18"/>
    <p:sldLayoutId id="2147483726" r:id="rId19"/>
    <p:sldLayoutId id="2147483727" r:id="rId20"/>
    <p:sldLayoutId id="2147483728" r:id="rId21"/>
    <p:sldLayoutId id="2147483741" r:id="rId22"/>
  </p:sldLayoutIdLst>
  <p:hf hdr="0" ftr="0"/>
  <p:txStyles>
    <p:titleStyle>
      <a:lvl1pPr algn="l" defTabSz="685783" rtl="0" eaLnBrk="1" latinLnBrk="0" hangingPunct="1">
        <a:lnSpc>
          <a:spcPct val="90000"/>
        </a:lnSpc>
        <a:spcBef>
          <a:spcPct val="0"/>
        </a:spcBef>
        <a:buNone/>
        <a:defRPr sz="3600" b="1" kern="1200" baseline="0">
          <a:solidFill>
            <a:schemeClr val="bg1"/>
          </a:solidFill>
          <a:latin typeface="Goudy Old Style" panose="02020502050305020303" pitchFamily="18" charset="0"/>
          <a:ea typeface="+mj-ea"/>
          <a:cs typeface="+mj-cs"/>
        </a:defRPr>
      </a:lvl1pPr>
    </p:titleStyle>
    <p:bodyStyle>
      <a:lvl1pPr marL="171446" indent="-171446" algn="l" defTabSz="685783" rtl="0" eaLnBrk="1" latinLnBrk="0" hangingPunct="1">
        <a:lnSpc>
          <a:spcPct val="90000"/>
        </a:lnSpc>
        <a:spcBef>
          <a:spcPts val="751"/>
        </a:spcBef>
        <a:spcAft>
          <a:spcPts val="600"/>
        </a:spcAft>
        <a:buFont typeface="Arial" panose="020B0604020202020204" pitchFamily="34" charset="0"/>
        <a:buChar char="•"/>
        <a:defRPr sz="32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spcAft>
          <a:spcPts val="600"/>
        </a:spcAft>
        <a:buFont typeface="Arial" panose="020B0604020202020204" pitchFamily="34" charset="0"/>
        <a:buChar char="•"/>
        <a:defRPr sz="2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spcAft>
          <a:spcPts val="600"/>
        </a:spcAft>
        <a:buFont typeface="Arial" panose="020B0604020202020204" pitchFamily="34" charset="0"/>
        <a:buChar char="•"/>
        <a:defRPr sz="26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spcAft>
          <a:spcPts val="600"/>
        </a:spcAft>
        <a:buFont typeface="Arial" panose="020B0604020202020204" pitchFamily="34" charset="0"/>
        <a:buChar char="•"/>
        <a:defRPr sz="2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spcAft>
          <a:spcPts val="600"/>
        </a:spcAft>
        <a:buFont typeface="Arial" panose="020B0604020202020204" pitchFamily="34" charset="0"/>
        <a:buChar char="•"/>
        <a:defRPr sz="18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8" name="Rectangle 7"/>
          <p:cNvSpPr/>
          <p:nvPr/>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3143250" y="304800"/>
            <a:ext cx="600075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3371850" y="387033"/>
            <a:ext cx="5143500" cy="762000"/>
          </a:xfrm>
          <a:prstGeom prst="rect">
            <a:avLst/>
          </a:prstGeom>
        </p:spPr>
        <p:txBody>
          <a:bodyPr vert="horz" wrap="square"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628650" y="6477005"/>
            <a:ext cx="2057400" cy="365125"/>
          </a:xfrm>
          <a:prstGeom prst="rect">
            <a:avLst/>
          </a:prstGeom>
        </p:spPr>
        <p:txBody>
          <a:bodyPr vert="horz" lIns="91440" tIns="45720" rIns="91440" bIns="45720" rtlCol="0" anchor="ctr"/>
          <a:lstStyle>
            <a:lvl1pPr algn="l">
              <a:defRPr sz="900">
                <a:solidFill>
                  <a:schemeClr val="bg2"/>
                </a:solidFill>
              </a:defRPr>
            </a:lvl1pPr>
          </a:lstStyle>
          <a:p>
            <a:endParaRPr lang="en-US"/>
          </a:p>
        </p:txBody>
      </p:sp>
      <p:sp>
        <p:nvSpPr>
          <p:cNvPr id="5" name="Footer Placeholder 4"/>
          <p:cNvSpPr>
            <a:spLocks noGrp="1"/>
          </p:cNvSpPr>
          <p:nvPr>
            <p:ph type="ftr" sz="quarter" idx="3"/>
          </p:nvPr>
        </p:nvSpPr>
        <p:spPr>
          <a:xfrm>
            <a:off x="3028950" y="6477005"/>
            <a:ext cx="3086100" cy="365125"/>
          </a:xfrm>
          <a:prstGeom prst="rect">
            <a:avLst/>
          </a:prstGeom>
        </p:spPr>
        <p:txBody>
          <a:bodyPr vert="horz" lIns="91440" tIns="45720" rIns="91440" bIns="45720" rtlCol="0" anchor="ctr"/>
          <a:lstStyle>
            <a:lvl1pPr algn="ctr">
              <a:defRPr sz="900">
                <a:solidFill>
                  <a:schemeClr val="bg2"/>
                </a:solidFill>
              </a:defRPr>
            </a:lvl1pPr>
          </a:lstStyle>
          <a:p>
            <a:endParaRPr lang="en-US"/>
          </a:p>
        </p:txBody>
      </p:sp>
      <p:sp>
        <p:nvSpPr>
          <p:cNvPr id="6" name="Slide Number Placeholder 5"/>
          <p:cNvSpPr>
            <a:spLocks noGrp="1"/>
          </p:cNvSpPr>
          <p:nvPr>
            <p:ph type="sldNum" sz="quarter" idx="4"/>
          </p:nvPr>
        </p:nvSpPr>
        <p:spPr>
          <a:xfrm>
            <a:off x="6457950" y="6477005"/>
            <a:ext cx="2057400" cy="365125"/>
          </a:xfrm>
          <a:prstGeom prst="rect">
            <a:avLst/>
          </a:prstGeom>
        </p:spPr>
        <p:txBody>
          <a:bodyPr vert="horz" lIns="91440" tIns="45720" rIns="91440" bIns="45720" rtlCol="0" anchor="ctr"/>
          <a:lstStyle>
            <a:lvl1pPr algn="r">
              <a:defRPr sz="900">
                <a:solidFill>
                  <a:schemeClr val="bg2"/>
                </a:solidFill>
              </a:defRPr>
            </a:lvl1pPr>
          </a:lstStyle>
          <a:p>
            <a:fld id="{04A3A10D-7D5E-4932-A76F-CD1632FD3D96}" type="slidenum">
              <a:rPr lang="en-US" smtClean="0"/>
              <a:pPr/>
              <a:t>‹#›</a:t>
            </a:fld>
            <a:endParaRPr lang="en-US"/>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3718178400"/>
      </p:ext>
    </p:extLst>
  </p:cSld>
  <p:clrMap bg1="lt1" tx1="dk1" bg2="lt2" tx2="dk2" accent1="accent1" accent2="accent2" accent3="accent3" accent4="accent4" accent5="accent5" accent6="accent6" hlink="hlink" folHlink="folHlink"/>
  <p:sldLayoutIdLst>
    <p:sldLayoutId id="2147483730" r:id="rId1"/>
    <p:sldLayoutId id="2147483661"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676" r:id="rId13"/>
  </p:sldLayoutIdLst>
  <p:hf hdr="0" ftr="0"/>
  <p:txStyles>
    <p:titleStyle>
      <a:lvl1pPr algn="l" defTabSz="685783"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7.tmp"/></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https://apps.wrd.state.or.us/apps/WR/drought_dashboard/Default.aspx"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apps.wrd.state.or.us/apps/gw/gw_info/gw_map/Default.aspx"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s://www.oregon.gov/OWRD/aboutus/contactus/Pages/RegionalOfficesandWatermastersDirectory.aspx"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241" y="2076980"/>
            <a:ext cx="5257800" cy="2263372"/>
          </a:xfrm>
        </p:spPr>
        <p:txBody>
          <a:bodyPr>
            <a:normAutofit/>
          </a:bodyPr>
          <a:lstStyle/>
          <a:p>
            <a:r>
              <a:rPr lang="en-US" sz="4800" dirty="0">
                <a:latin typeface="Goudy Old Style"/>
              </a:rPr>
              <a:t>Applegate Water Security Education Day</a:t>
            </a:r>
            <a:endParaRPr lang="en-US" sz="4800" dirty="0"/>
          </a:p>
        </p:txBody>
      </p:sp>
      <p:sp>
        <p:nvSpPr>
          <p:cNvPr id="3" name="Text Placeholder 2"/>
          <p:cNvSpPr>
            <a:spLocks noGrp="1"/>
          </p:cNvSpPr>
          <p:nvPr>
            <p:ph type="body" idx="1"/>
          </p:nvPr>
        </p:nvSpPr>
        <p:spPr>
          <a:xfrm>
            <a:off x="3352800" y="4340352"/>
            <a:ext cx="5257800" cy="866932"/>
          </a:xfrm>
        </p:spPr>
        <p:txBody>
          <a:bodyPr vert="horz" lIns="91440" tIns="45720" rIns="91440" bIns="45720" rtlCol="0" anchor="t">
            <a:normAutofit/>
          </a:bodyPr>
          <a:lstStyle/>
          <a:p>
            <a:r>
              <a:rPr lang="en-US" sz="2800" b="1" dirty="0">
                <a:solidFill>
                  <a:srgbClr val="005DA6"/>
                </a:solidFill>
                <a:latin typeface="Goudy Old Style"/>
                <a:cs typeface="Calibri"/>
              </a:rPr>
              <a:t>February 3</a:t>
            </a:r>
            <a:r>
              <a:rPr lang="en-US" sz="2800" b="1" baseline="30000" dirty="0">
                <a:solidFill>
                  <a:srgbClr val="005DA6"/>
                </a:solidFill>
                <a:latin typeface="Goudy Old Style"/>
                <a:cs typeface="Calibri"/>
              </a:rPr>
              <a:t>rd</a:t>
            </a:r>
            <a:r>
              <a:rPr lang="en-US" sz="2800" b="1" dirty="0">
                <a:solidFill>
                  <a:srgbClr val="005DA6"/>
                </a:solidFill>
                <a:latin typeface="Goudy Old Style"/>
                <a:cs typeface="Calibri"/>
              </a:rPr>
              <a:t>, 2024</a:t>
            </a:r>
            <a:endParaRPr lang="en-US" sz="2800" b="1" dirty="0">
              <a:solidFill>
                <a:srgbClr val="005DA6"/>
              </a:solidFill>
              <a:latin typeface="Goudy Old Style"/>
            </a:endParaRPr>
          </a:p>
        </p:txBody>
      </p:sp>
      <p:sp>
        <p:nvSpPr>
          <p:cNvPr id="7" name="Slide Number Placeholder 6"/>
          <p:cNvSpPr>
            <a:spLocks noGrp="1"/>
          </p:cNvSpPr>
          <p:nvPr>
            <p:ph type="sldNum" sz="quarter" idx="4294967295"/>
          </p:nvPr>
        </p:nvSpPr>
        <p:spPr>
          <a:xfrm>
            <a:off x="7086600" y="6477000"/>
            <a:ext cx="2057400" cy="365125"/>
          </a:xfrm>
        </p:spPr>
        <p:txBody>
          <a:bodyPr/>
          <a:lstStyle/>
          <a:p>
            <a:fld id="{04A3A10D-7D5E-4932-A76F-CD1632FD3D96}" type="slidenum">
              <a:rPr lang="en-US" smtClean="0"/>
              <a:pPr/>
              <a:t>1</a:t>
            </a:fld>
            <a:endParaRPr lang="en-US"/>
          </a:p>
        </p:txBody>
      </p:sp>
    </p:spTree>
    <p:extLst>
      <p:ext uri="{BB962C8B-B14F-4D97-AF65-F5344CB8AC3E}">
        <p14:creationId xmlns:p14="http://schemas.microsoft.com/office/powerpoint/2010/main" val="706904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descr="Flume"/>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4991100" y="1527175"/>
            <a:ext cx="415607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028"/>
          <p:cNvSpPr>
            <a:spLocks noGrp="1" noChangeArrowheads="1"/>
          </p:cNvSpPr>
          <p:nvPr>
            <p:ph type="body" sz="half" idx="1"/>
          </p:nvPr>
        </p:nvSpPr>
        <p:spPr>
          <a:xfrm>
            <a:off x="-49213" y="1689100"/>
            <a:ext cx="5119688" cy="3657600"/>
          </a:xfrm>
        </p:spPr>
        <p:txBody>
          <a:bodyPr vert="horz" lIns="91440" tIns="45720" rIns="91440" bIns="45720" rtlCol="0" anchor="t">
            <a:normAutofit/>
          </a:bodyPr>
          <a:lstStyle/>
          <a:p>
            <a:pPr marL="223520" indent="-223520" eaLnBrk="1" hangingPunct="1">
              <a:buFontTx/>
              <a:buNone/>
            </a:pPr>
            <a:r>
              <a:rPr lang="en-US" altLang="en-US" dirty="0"/>
              <a:t>1</a:t>
            </a:r>
            <a:r>
              <a:rPr lang="en-US" altLang="en-US" sz="2800" dirty="0"/>
              <a:t>) Priority</a:t>
            </a:r>
            <a:endParaRPr lang="en-US" altLang="en-US" sz="2800" dirty="0">
              <a:cs typeface="Calibri"/>
            </a:endParaRPr>
          </a:p>
          <a:p>
            <a:pPr marL="625475" lvl="1" indent="-223520" eaLnBrk="1" hangingPunct="1">
              <a:buFontTx/>
              <a:buNone/>
            </a:pPr>
            <a:r>
              <a:rPr lang="en-US" altLang="en-US" sz="2000" dirty="0"/>
              <a:t>first in time, first in right</a:t>
            </a:r>
            <a:endParaRPr lang="en-US" altLang="en-US" sz="2000" dirty="0">
              <a:cs typeface="Calibri"/>
            </a:endParaRPr>
          </a:p>
          <a:p>
            <a:pPr marL="223520" indent="-223520">
              <a:buNone/>
            </a:pPr>
            <a:r>
              <a:rPr lang="en-US" altLang="en-US" sz="2800" dirty="0"/>
              <a:t>2) </a:t>
            </a:r>
            <a:r>
              <a:rPr lang="en-US" altLang="en-US" dirty="0"/>
              <a:t>Appurtenance </a:t>
            </a:r>
            <a:endParaRPr lang="en-US" altLang="en-US" sz="2800" dirty="0">
              <a:cs typeface="Calibri"/>
            </a:endParaRPr>
          </a:p>
          <a:p>
            <a:pPr marL="223520" indent="-223520">
              <a:buNone/>
            </a:pPr>
            <a:r>
              <a:rPr lang="en-US" altLang="en-US" dirty="0"/>
              <a:t>	  </a:t>
            </a:r>
            <a:r>
              <a:rPr lang="en-US" altLang="en-US" sz="2000" dirty="0"/>
              <a:t>attached to the land</a:t>
            </a:r>
            <a:endParaRPr lang="en-US" altLang="en-US" sz="2000" dirty="0">
              <a:cs typeface="Calibri"/>
            </a:endParaRPr>
          </a:p>
          <a:p>
            <a:pPr marL="223520" indent="-223520" eaLnBrk="1" hangingPunct="1">
              <a:buFontTx/>
              <a:buNone/>
            </a:pPr>
            <a:r>
              <a:rPr lang="en-US" altLang="en-US" sz="2800" dirty="0"/>
              <a:t>3) Must be used</a:t>
            </a:r>
            <a:endParaRPr lang="en-US" altLang="en-US" sz="2800" dirty="0">
              <a:cs typeface="Calibri"/>
            </a:endParaRPr>
          </a:p>
          <a:p>
            <a:pPr marL="625475" lvl="1" indent="-223520" eaLnBrk="1" hangingPunct="1">
              <a:buFontTx/>
              <a:buNone/>
            </a:pPr>
            <a:r>
              <a:rPr lang="en-US" altLang="en-US" sz="2000" dirty="0"/>
              <a:t>at least once every five years</a:t>
            </a:r>
          </a:p>
          <a:p>
            <a:pPr marL="223520" indent="-223520" eaLnBrk="1" hangingPunct="1">
              <a:buFontTx/>
              <a:buNone/>
            </a:pPr>
            <a:r>
              <a:rPr lang="en-US" altLang="en-US" sz="2800" dirty="0"/>
              <a:t>4) Beneficial use without waste</a:t>
            </a:r>
            <a:endParaRPr lang="en-US" dirty="0"/>
          </a:p>
          <a:p>
            <a:pPr marL="625475" lvl="1" indent="-223520" eaLnBrk="1" hangingPunct="1">
              <a:buFontTx/>
              <a:buNone/>
            </a:pPr>
            <a:r>
              <a:rPr lang="en-US" altLang="en-US" sz="2000" dirty="0"/>
              <a:t>water for personal or public good</a:t>
            </a:r>
            <a:endParaRPr lang="en-US" altLang="en-US" sz="2000" dirty="0">
              <a:cs typeface="Calibri"/>
            </a:endParaRPr>
          </a:p>
          <a:p>
            <a:pPr marL="625475" lvl="1" indent="-223520" eaLnBrk="1" hangingPunct="1">
              <a:buFontTx/>
              <a:buNone/>
            </a:pPr>
            <a:endParaRPr lang="en-US" altLang="en-US" sz="2000" dirty="0">
              <a:cs typeface="Calibri"/>
            </a:endParaRPr>
          </a:p>
        </p:txBody>
      </p:sp>
      <p:sp>
        <p:nvSpPr>
          <p:cNvPr id="15364" name="Text Box 1029"/>
          <p:cNvSpPr txBox="1">
            <a:spLocks noChangeArrowheads="1"/>
          </p:cNvSpPr>
          <p:nvPr/>
        </p:nvSpPr>
        <p:spPr bwMode="auto">
          <a:xfrm>
            <a:off x="-2218236" y="5287963"/>
            <a:ext cx="9144000" cy="946150"/>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i="1">
                <a:latin typeface="Times New Roman" panose="02020603050405020304" pitchFamily="18" charset="0"/>
              </a:rPr>
              <a:t>codifying the doctrine of </a:t>
            </a:r>
          </a:p>
          <a:p>
            <a:pPr algn="ctr" eaLnBrk="1" hangingPunct="1">
              <a:spcBef>
                <a:spcPct val="0"/>
              </a:spcBef>
              <a:buFontTx/>
              <a:buNone/>
            </a:pPr>
            <a:r>
              <a:rPr lang="en-US" altLang="en-US" sz="2800" i="1">
                <a:latin typeface="Times New Roman" panose="02020603050405020304" pitchFamily="18" charset="0"/>
              </a:rPr>
              <a:t>prior appropriation</a:t>
            </a:r>
          </a:p>
        </p:txBody>
      </p:sp>
      <p:sp>
        <p:nvSpPr>
          <p:cNvPr id="15365" name="Rectangle 1030"/>
          <p:cNvSpPr>
            <a:spLocks noGrp="1" noChangeArrowheads="1"/>
          </p:cNvSpPr>
          <p:nvPr>
            <p:ph type="title"/>
          </p:nvPr>
        </p:nvSpPr>
        <p:spPr>
          <a:xfrm>
            <a:off x="4114800" y="71437"/>
            <a:ext cx="5543550" cy="1066800"/>
          </a:xfrm>
        </p:spPr>
        <p:txBody>
          <a:bodyPr/>
          <a:lstStyle/>
          <a:p>
            <a:pPr eaLnBrk="1" hangingPunct="1"/>
            <a:r>
              <a:rPr lang="en-US" altLang="en-US"/>
              <a:t>The 1909 Water Code</a:t>
            </a:r>
          </a:p>
        </p:txBody>
      </p:sp>
    </p:spTree>
    <p:extLst>
      <p:ext uri="{BB962C8B-B14F-4D97-AF65-F5344CB8AC3E}">
        <p14:creationId xmlns:p14="http://schemas.microsoft.com/office/powerpoint/2010/main" val="26794287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0" y="6018213"/>
            <a:ext cx="9144000" cy="519112"/>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i="1">
                <a:latin typeface="Times New Roman" panose="02020603050405020304" pitchFamily="18" charset="0"/>
              </a:rPr>
              <a:t>three step process</a:t>
            </a:r>
          </a:p>
        </p:txBody>
      </p:sp>
      <p:sp>
        <p:nvSpPr>
          <p:cNvPr id="27651" name="Rectangle 10"/>
          <p:cNvSpPr>
            <a:spLocks noGrp="1" noChangeArrowheads="1"/>
          </p:cNvSpPr>
          <p:nvPr>
            <p:ph type="title"/>
          </p:nvPr>
        </p:nvSpPr>
        <p:spPr>
          <a:xfrm>
            <a:off x="4317579" y="2458"/>
            <a:ext cx="4994275" cy="1066800"/>
          </a:xfrm>
        </p:spPr>
        <p:txBody>
          <a:bodyPr>
            <a:normAutofit/>
          </a:bodyPr>
          <a:lstStyle/>
          <a:p>
            <a:pPr eaLnBrk="1" hangingPunct="1"/>
            <a:r>
              <a:rPr lang="en-US" altLang="en-US" sz="3200" b="1">
                <a:latin typeface="Goudy Old Style"/>
              </a:rPr>
              <a:t>The Permit System</a:t>
            </a:r>
          </a:p>
        </p:txBody>
      </p:sp>
      <p:pic>
        <p:nvPicPr>
          <p:cNvPr id="11" name="Picture 13"/>
          <p:cNvPicPr>
            <a:picLocks noChangeAspect="1" noChangeArrowheads="1"/>
          </p:cNvPicPr>
          <p:nvPr/>
        </p:nvPicPr>
        <p:blipFill>
          <a:blip r:embed="rId3"/>
          <a:srcRect/>
          <a:stretch>
            <a:fillRect/>
          </a:stretch>
        </p:blipFill>
        <p:spPr bwMode="auto">
          <a:xfrm>
            <a:off x="746918" y="1461448"/>
            <a:ext cx="7650163" cy="4695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1663C13-1A63-C2CF-0F33-BC81C0FCCEC3}"/>
              </a:ext>
            </a:extLst>
          </p:cNvPr>
          <p:cNvSpPr>
            <a:spLocks noGrp="1"/>
          </p:cNvSpPr>
          <p:nvPr>
            <p:ph type="sldNum" sz="quarter" idx="12"/>
          </p:nvPr>
        </p:nvSpPr>
        <p:spPr/>
        <p:txBody>
          <a:bodyPr/>
          <a:lstStyle/>
          <a:p>
            <a:fld id="{04A3A10D-7D5E-4932-A76F-CD1632FD3D96}" type="slidenum">
              <a:rPr lang="en-US" smtClean="0"/>
              <a:pPr/>
              <a:t>11</a:t>
            </a:fld>
            <a:endParaRPr lang="en-US"/>
          </a:p>
        </p:txBody>
      </p:sp>
    </p:spTree>
    <p:extLst>
      <p:ext uri="{BB962C8B-B14F-4D97-AF65-F5344CB8AC3E}">
        <p14:creationId xmlns:p14="http://schemas.microsoft.com/office/powerpoint/2010/main" val="21286587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392" y="1451240"/>
            <a:ext cx="3375472"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9380" y="280315"/>
            <a:ext cx="5562600" cy="762000"/>
          </a:xfrm>
        </p:spPr>
        <p:txBody>
          <a:bodyPr/>
          <a:lstStyle/>
          <a:p>
            <a:pPr algn="ctr"/>
            <a:r>
              <a:rPr lang="en-US" sz="3200" b="1">
                <a:latin typeface="Goudy Old Style"/>
              </a:rPr>
              <a:t>Water Rights: The Basics</a:t>
            </a:r>
          </a:p>
        </p:txBody>
      </p:sp>
      <p:sp>
        <p:nvSpPr>
          <p:cNvPr id="3" name="Date Placeholder 2"/>
          <p:cNvSpPr>
            <a:spLocks noGrp="1"/>
          </p:cNvSpPr>
          <p:nvPr>
            <p:ph type="dt" sz="half" idx="10"/>
          </p:nvPr>
        </p:nvSpPr>
        <p:spPr/>
        <p:txBody>
          <a:bodyPr/>
          <a:lstStyle/>
          <a:p>
            <a:r>
              <a:rPr lang="en-US"/>
              <a:t>4/5/2019 – JDJ</a:t>
            </a:r>
          </a:p>
        </p:txBody>
      </p:sp>
      <p:sp>
        <p:nvSpPr>
          <p:cNvPr id="4" name="Slide Number Placeholder 3"/>
          <p:cNvSpPr>
            <a:spLocks noGrp="1"/>
          </p:cNvSpPr>
          <p:nvPr>
            <p:ph type="sldNum" sz="quarter" idx="12"/>
          </p:nvPr>
        </p:nvSpPr>
        <p:spPr/>
        <p:txBody>
          <a:bodyPr/>
          <a:lstStyle/>
          <a:p>
            <a:fld id="{04A3A10D-7D5E-4932-A76F-CD1632FD3D96}" type="slidenum">
              <a:rPr lang="en-US" smtClean="0"/>
              <a:t>12</a:t>
            </a:fld>
            <a:endParaRPr lang="en-US"/>
          </a:p>
        </p:txBody>
      </p:sp>
      <p:sp>
        <p:nvSpPr>
          <p:cNvPr id="5" name="TextBox 4"/>
          <p:cNvSpPr txBox="1"/>
          <p:nvPr/>
        </p:nvSpPr>
        <p:spPr>
          <a:xfrm>
            <a:off x="6485865" y="1745476"/>
            <a:ext cx="2479718" cy="954107"/>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rtlCol="0" anchor="t">
            <a:spAutoFit/>
          </a:bodyPr>
          <a:lstStyle/>
          <a:p>
            <a:r>
              <a:rPr lang="en-US" sz="2800">
                <a:solidFill>
                  <a:srgbClr val="005DA6"/>
                </a:solidFill>
              </a:rPr>
              <a:t>Source of water</a:t>
            </a:r>
            <a:endParaRPr lang="en-US" sz="2800">
              <a:solidFill>
                <a:srgbClr val="005DA6"/>
              </a:solidFill>
              <a:cs typeface="Calibri"/>
            </a:endParaRPr>
          </a:p>
          <a:p>
            <a:r>
              <a:rPr lang="en-US" sz="2800">
                <a:solidFill>
                  <a:srgbClr val="005DA6"/>
                </a:solidFill>
              </a:rPr>
              <a:t>     SW or GW</a:t>
            </a:r>
            <a:endParaRPr lang="en-US" sz="2800">
              <a:solidFill>
                <a:srgbClr val="005DA6"/>
              </a:solidFill>
              <a:cs typeface="Calibri"/>
            </a:endParaRPr>
          </a:p>
        </p:txBody>
      </p:sp>
      <p:sp>
        <p:nvSpPr>
          <p:cNvPr id="6" name="TextBox 5"/>
          <p:cNvSpPr txBox="1"/>
          <p:nvPr/>
        </p:nvSpPr>
        <p:spPr>
          <a:xfrm>
            <a:off x="831881" y="1840344"/>
            <a:ext cx="1841914" cy="52322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rtlCol="0" anchor="t">
            <a:spAutoFit/>
          </a:bodyPr>
          <a:lstStyle/>
          <a:p>
            <a:r>
              <a:rPr lang="en-US" sz="2800">
                <a:solidFill>
                  <a:srgbClr val="005DA6"/>
                </a:solidFill>
              </a:rPr>
              <a:t>Type of use</a:t>
            </a:r>
          </a:p>
        </p:txBody>
      </p:sp>
      <p:sp>
        <p:nvSpPr>
          <p:cNvPr id="7" name="TextBox 6"/>
          <p:cNvSpPr txBox="1"/>
          <p:nvPr/>
        </p:nvSpPr>
        <p:spPr>
          <a:xfrm>
            <a:off x="299362" y="3411942"/>
            <a:ext cx="2062838" cy="523220"/>
          </a:xfrm>
          <a:prstGeom prst="rect">
            <a:avLst/>
          </a:prstGeom>
          <a:no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800">
                <a:solidFill>
                  <a:srgbClr val="005DA6"/>
                </a:solidFill>
              </a:rPr>
              <a:t>Priority date</a:t>
            </a:r>
          </a:p>
        </p:txBody>
      </p:sp>
      <p:sp>
        <p:nvSpPr>
          <p:cNvPr id="9" name="TextBox 8"/>
          <p:cNvSpPr txBox="1"/>
          <p:nvPr/>
        </p:nvSpPr>
        <p:spPr>
          <a:xfrm>
            <a:off x="6512227" y="3941438"/>
            <a:ext cx="2477382" cy="1693890"/>
          </a:xfrm>
          <a:prstGeom prst="rect">
            <a:avLst/>
          </a:prstGeom>
          <a:no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800">
                <a:solidFill>
                  <a:srgbClr val="005DA6"/>
                </a:solidFill>
              </a:rPr>
              <a:t>Point of diversion or Appropriation</a:t>
            </a:r>
            <a:endParaRPr lang="en-US" sz="2800">
              <a:solidFill>
                <a:srgbClr val="005DA6"/>
              </a:solidFill>
              <a:cs typeface="Calibri"/>
            </a:endParaRPr>
          </a:p>
          <a:p>
            <a:r>
              <a:rPr lang="en-US">
                <a:solidFill>
                  <a:srgbClr val="005DA6"/>
                </a:solidFill>
              </a:rPr>
              <a:t> (POD or POA)</a:t>
            </a:r>
            <a:endParaRPr lang="en-US">
              <a:solidFill>
                <a:srgbClr val="005DA6"/>
              </a:solidFill>
              <a:cs typeface="Calibri"/>
            </a:endParaRPr>
          </a:p>
        </p:txBody>
      </p:sp>
      <p:sp>
        <p:nvSpPr>
          <p:cNvPr id="10" name="TextBox 9"/>
          <p:cNvSpPr txBox="1"/>
          <p:nvPr/>
        </p:nvSpPr>
        <p:spPr>
          <a:xfrm>
            <a:off x="118316" y="5066848"/>
            <a:ext cx="2793281" cy="1138773"/>
          </a:xfrm>
          <a:prstGeom prst="rect">
            <a:avLst/>
          </a:prstGeom>
          <a:no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800">
                <a:solidFill>
                  <a:srgbClr val="005DA6"/>
                </a:solidFill>
              </a:rPr>
              <a:t>Appurtenant </a:t>
            </a:r>
            <a:endParaRPr lang="en-US" sz="2800">
              <a:solidFill>
                <a:srgbClr val="005DA6"/>
              </a:solidFill>
              <a:cs typeface="Calibri"/>
            </a:endParaRPr>
          </a:p>
          <a:p>
            <a:r>
              <a:rPr lang="en-US" sz="2000">
                <a:solidFill>
                  <a:srgbClr val="005DA6"/>
                </a:solidFill>
              </a:rPr>
              <a:t>(water right is tied to </a:t>
            </a:r>
            <a:endParaRPr lang="en-US" sz="2000">
              <a:solidFill>
                <a:srgbClr val="005DA6"/>
              </a:solidFill>
              <a:cs typeface="Calibri"/>
            </a:endParaRPr>
          </a:p>
          <a:p>
            <a:r>
              <a:rPr lang="en-US" sz="2000">
                <a:solidFill>
                  <a:srgbClr val="005DA6"/>
                </a:solidFill>
              </a:rPr>
              <a:t>the land, not the owner)</a:t>
            </a:r>
            <a:endParaRPr lang="en-US" sz="2000">
              <a:solidFill>
                <a:srgbClr val="005DA6"/>
              </a:solidFill>
              <a:cs typeface="Calibri"/>
            </a:endParaRPr>
          </a:p>
        </p:txBody>
      </p:sp>
      <p:cxnSp>
        <p:nvCxnSpPr>
          <p:cNvPr id="14" name="Straight Arrow Connector 13"/>
          <p:cNvCxnSpPr/>
          <p:nvPr/>
        </p:nvCxnSpPr>
        <p:spPr>
          <a:xfrm flipH="1">
            <a:off x="4876800" y="2463885"/>
            <a:ext cx="1562065" cy="553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2258275" y="2363564"/>
            <a:ext cx="1018325" cy="7803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2417148" y="3470168"/>
            <a:ext cx="859452" cy="1986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flipV="1">
            <a:off x="5562600" y="3820584"/>
            <a:ext cx="876264" cy="218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2362200" y="4495800"/>
            <a:ext cx="1447800" cy="5710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6578771" y="3078977"/>
            <a:ext cx="2188420" cy="523220"/>
          </a:xfrm>
          <a:prstGeom prst="rect">
            <a:avLst/>
          </a:prstGeom>
          <a:noFill/>
        </p:spPr>
        <p:style>
          <a:lnRef idx="2">
            <a:schemeClr val="dk1"/>
          </a:lnRef>
          <a:fillRef idx="1">
            <a:schemeClr val="lt1"/>
          </a:fillRef>
          <a:effectRef idx="0">
            <a:schemeClr val="dk1"/>
          </a:effectRef>
          <a:fontRef idx="minor">
            <a:schemeClr val="dk1"/>
          </a:fontRef>
        </p:style>
        <p:txBody>
          <a:bodyPr wrap="none" lIns="91440" tIns="45720" rIns="91440" bIns="45720" rtlCol="0" anchor="t">
            <a:spAutoFit/>
          </a:bodyPr>
          <a:lstStyle/>
          <a:p>
            <a:r>
              <a:rPr lang="en-US" sz="2800">
                <a:solidFill>
                  <a:srgbClr val="005DA6"/>
                </a:solidFill>
              </a:rPr>
              <a:t>Season of use</a:t>
            </a:r>
          </a:p>
        </p:txBody>
      </p:sp>
      <p:cxnSp>
        <p:nvCxnSpPr>
          <p:cNvPr id="43" name="Straight Arrow Connector 42"/>
          <p:cNvCxnSpPr>
            <a:stCxn id="25" idx="1"/>
          </p:cNvCxnSpPr>
          <p:nvPr/>
        </p:nvCxnSpPr>
        <p:spPr>
          <a:xfrm flipH="1">
            <a:off x="4648201" y="3340587"/>
            <a:ext cx="1930570" cy="149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3843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61730" y="368016"/>
            <a:ext cx="5943600" cy="653473"/>
          </a:xfrm>
        </p:spPr>
        <p:txBody>
          <a:bodyPr>
            <a:normAutofit/>
          </a:bodyPr>
          <a:lstStyle/>
          <a:p>
            <a:pPr algn="ctr"/>
            <a:r>
              <a:rPr lang="en-US" sz="3200">
                <a:latin typeface="Goudy Old Style"/>
              </a:rPr>
              <a:t>Managing your water rights</a:t>
            </a:r>
            <a:endParaRPr lang="en-US" sz="3200"/>
          </a:p>
        </p:txBody>
      </p:sp>
      <p:sp>
        <p:nvSpPr>
          <p:cNvPr id="6" name="Content Placeholder 5"/>
          <p:cNvSpPr>
            <a:spLocks noGrp="1"/>
          </p:cNvSpPr>
          <p:nvPr>
            <p:ph idx="1"/>
          </p:nvPr>
        </p:nvSpPr>
        <p:spPr>
          <a:xfrm>
            <a:off x="415025" y="1731950"/>
            <a:ext cx="7886700" cy="4927617"/>
          </a:xfrm>
        </p:spPr>
        <p:txBody>
          <a:bodyPr vert="horz" lIns="91440" tIns="45720" rIns="91440" bIns="45720" rtlCol="0" anchor="t">
            <a:normAutofit/>
          </a:bodyPr>
          <a:lstStyle/>
          <a:p>
            <a:pPr marL="170815" indent="-170815"/>
            <a:r>
              <a:rPr lang="en-US" sz="2600" dirty="0">
                <a:cs typeface="Calibri"/>
              </a:rPr>
              <a:t>Must be used at least once every five years.</a:t>
            </a:r>
          </a:p>
          <a:p>
            <a:pPr marL="170815" indent="-170815">
              <a:spcAft>
                <a:spcPts val="0"/>
              </a:spcAft>
            </a:pPr>
            <a:r>
              <a:rPr lang="en-US" sz="2600" dirty="0">
                <a:cs typeface="Calibri"/>
              </a:rPr>
              <a:t>Water must be put to Beneficial </a:t>
            </a:r>
          </a:p>
          <a:p>
            <a:pPr marL="0" indent="0">
              <a:spcBef>
                <a:spcPts val="0"/>
              </a:spcBef>
              <a:spcAft>
                <a:spcPts val="0"/>
              </a:spcAft>
              <a:buNone/>
            </a:pPr>
            <a:r>
              <a:rPr lang="en-US" sz="2600" dirty="0">
                <a:cs typeface="Calibri"/>
              </a:rPr>
              <a:t>  Use – irrigation, recreation, </a:t>
            </a:r>
          </a:p>
          <a:p>
            <a:pPr marL="0" indent="0">
              <a:spcBef>
                <a:spcPts val="0"/>
              </a:spcBef>
              <a:spcAft>
                <a:spcPts val="0"/>
              </a:spcAft>
              <a:buNone/>
            </a:pPr>
            <a:r>
              <a:rPr lang="en-US" sz="2600" dirty="0">
                <a:cs typeface="Calibri"/>
              </a:rPr>
              <a:t>  habitat, etc.</a:t>
            </a:r>
          </a:p>
          <a:p>
            <a:pPr marL="513715" lvl="1" indent="-170815">
              <a:spcAft>
                <a:spcPts val="0"/>
              </a:spcAft>
              <a:buFont typeface="Courier New" panose="02070309020205020404" pitchFamily="49" charset="0"/>
              <a:buChar char="o"/>
            </a:pPr>
            <a:r>
              <a:rPr lang="en-US" sz="2600" dirty="0">
                <a:cs typeface="Calibri"/>
              </a:rPr>
              <a:t> </a:t>
            </a:r>
            <a:r>
              <a:rPr lang="en-US" sz="2000" dirty="0">
                <a:cs typeface="Calibri"/>
              </a:rPr>
              <a:t>Efficient use of water, without waste,</a:t>
            </a:r>
          </a:p>
          <a:p>
            <a:pPr marL="342265" lvl="1" indent="0">
              <a:spcBef>
                <a:spcPts val="0"/>
              </a:spcBef>
              <a:spcAft>
                <a:spcPts val="0"/>
              </a:spcAft>
              <a:buNone/>
            </a:pPr>
            <a:r>
              <a:rPr lang="en-US" sz="2000" dirty="0">
                <a:cs typeface="Calibri"/>
              </a:rPr>
              <a:t>consistent with laws, rules, and best </a:t>
            </a:r>
          </a:p>
          <a:p>
            <a:pPr marL="342265" lvl="1" indent="0">
              <a:spcBef>
                <a:spcPts val="0"/>
              </a:spcBef>
              <a:spcAft>
                <a:spcPts val="0"/>
              </a:spcAft>
              <a:buNone/>
            </a:pPr>
            <a:r>
              <a:rPr lang="en-US" sz="2000" dirty="0">
                <a:cs typeface="Calibri"/>
              </a:rPr>
              <a:t>interests of the people of Oregon</a:t>
            </a:r>
            <a:r>
              <a:rPr lang="en-US" sz="2600" dirty="0">
                <a:cs typeface="Calibri"/>
              </a:rPr>
              <a:t>. </a:t>
            </a:r>
            <a:endParaRPr lang="en-US" dirty="0">
              <a:cs typeface="Calibri"/>
            </a:endParaRPr>
          </a:p>
          <a:p>
            <a:pPr marL="0" indent="0">
              <a:buNone/>
            </a:pPr>
            <a:endParaRPr lang="en-US" dirty="0">
              <a:cs typeface="Calibri"/>
            </a:endParaRPr>
          </a:p>
          <a:p>
            <a:pPr marL="0" indent="0">
              <a:buNone/>
            </a:pPr>
            <a:r>
              <a:rPr lang="en-US" dirty="0">
                <a:cs typeface="Calibri"/>
              </a:rPr>
              <a:t>Options for water right holders?</a:t>
            </a:r>
          </a:p>
          <a:p>
            <a:pPr marL="0" indent="0">
              <a:buNone/>
            </a:pPr>
            <a:r>
              <a:rPr lang="en-US" dirty="0">
                <a:cs typeface="Calibri"/>
              </a:rPr>
              <a:t>Opportunities for new water rights?</a:t>
            </a:r>
          </a:p>
        </p:txBody>
      </p:sp>
      <p:pic>
        <p:nvPicPr>
          <p:cNvPr id="3" name="Picture 2">
            <a:extLst>
              <a:ext uri="{FF2B5EF4-FFF2-40B4-BE49-F238E27FC236}">
                <a16:creationId xmlns:a16="http://schemas.microsoft.com/office/drawing/2014/main" id="{66C85656-1294-FCA2-3E33-1953AD2A644B}"/>
              </a:ext>
            </a:extLst>
          </p:cNvPr>
          <p:cNvPicPr>
            <a:picLocks noChangeAspect="1"/>
          </p:cNvPicPr>
          <p:nvPr/>
        </p:nvPicPr>
        <p:blipFill>
          <a:blip r:embed="rId3"/>
          <a:stretch>
            <a:fillRect/>
          </a:stretch>
        </p:blipFill>
        <p:spPr>
          <a:xfrm>
            <a:off x="5787727" y="2696091"/>
            <a:ext cx="3171859" cy="2106312"/>
          </a:xfrm>
          <a:prstGeom prst="rect">
            <a:avLst/>
          </a:prstGeom>
        </p:spPr>
      </p:pic>
      <p:sp>
        <p:nvSpPr>
          <p:cNvPr id="2" name="Slide Number Placeholder 1">
            <a:extLst>
              <a:ext uri="{FF2B5EF4-FFF2-40B4-BE49-F238E27FC236}">
                <a16:creationId xmlns:a16="http://schemas.microsoft.com/office/drawing/2014/main" id="{96337717-763A-04B5-9F40-4D44979BDF9F}"/>
              </a:ext>
            </a:extLst>
          </p:cNvPr>
          <p:cNvSpPr>
            <a:spLocks noGrp="1"/>
          </p:cNvSpPr>
          <p:nvPr>
            <p:ph type="sldNum" sz="quarter" idx="12"/>
          </p:nvPr>
        </p:nvSpPr>
        <p:spPr/>
        <p:txBody>
          <a:bodyPr/>
          <a:lstStyle/>
          <a:p>
            <a:fld id="{04A3A10D-7D5E-4932-A76F-CD1632FD3D96}" type="slidenum">
              <a:rPr lang="en-US" smtClean="0"/>
              <a:pPr/>
              <a:t>13</a:t>
            </a:fld>
            <a:endParaRPr lang="en-US"/>
          </a:p>
        </p:txBody>
      </p:sp>
    </p:spTree>
    <p:extLst>
      <p:ext uri="{BB962C8B-B14F-4D97-AF65-F5344CB8AC3E}">
        <p14:creationId xmlns:p14="http://schemas.microsoft.com/office/powerpoint/2010/main" val="398514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E520-3BC3-69A8-4DDC-402150A9252C}"/>
              </a:ext>
            </a:extLst>
          </p:cNvPr>
          <p:cNvSpPr>
            <a:spLocks noGrp="1"/>
          </p:cNvSpPr>
          <p:nvPr>
            <p:ph type="title"/>
          </p:nvPr>
        </p:nvSpPr>
        <p:spPr/>
        <p:txBody>
          <a:bodyPr/>
          <a:lstStyle/>
          <a:p>
            <a:r>
              <a:rPr lang="en-US"/>
              <a:t>Instream Water Right Act</a:t>
            </a:r>
          </a:p>
        </p:txBody>
      </p:sp>
      <p:sp>
        <p:nvSpPr>
          <p:cNvPr id="4" name="Date Placeholder 3">
            <a:extLst>
              <a:ext uri="{FF2B5EF4-FFF2-40B4-BE49-F238E27FC236}">
                <a16:creationId xmlns:a16="http://schemas.microsoft.com/office/drawing/2014/main" id="{5A77C54D-B6CF-8819-E51D-8114F7297B54}"/>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B022C754-11AF-75A7-DACB-D52E71473C73}"/>
              </a:ext>
            </a:extLst>
          </p:cNvPr>
          <p:cNvSpPr>
            <a:spLocks noGrp="1"/>
          </p:cNvSpPr>
          <p:nvPr>
            <p:ph type="sldNum" sz="quarter" idx="12"/>
          </p:nvPr>
        </p:nvSpPr>
        <p:spPr/>
        <p:txBody>
          <a:bodyPr/>
          <a:lstStyle/>
          <a:p>
            <a:fld id="{04A3A10D-7D5E-4932-A76F-CD1632FD3D96}" type="slidenum">
              <a:rPr lang="en-US" smtClean="0"/>
              <a:pPr/>
              <a:t>14</a:t>
            </a:fld>
            <a:endParaRPr lang="en-US"/>
          </a:p>
        </p:txBody>
      </p:sp>
      <p:sp>
        <p:nvSpPr>
          <p:cNvPr id="6" name="TextBox 5">
            <a:extLst>
              <a:ext uri="{FF2B5EF4-FFF2-40B4-BE49-F238E27FC236}">
                <a16:creationId xmlns:a16="http://schemas.microsoft.com/office/drawing/2014/main" id="{098150C5-0AE2-1472-8377-D8C78D5F0508}"/>
              </a:ext>
            </a:extLst>
          </p:cNvPr>
          <p:cNvSpPr txBox="1"/>
          <p:nvPr/>
        </p:nvSpPr>
        <p:spPr>
          <a:xfrm>
            <a:off x="0" y="1149033"/>
            <a:ext cx="9144000" cy="6093976"/>
          </a:xfrm>
          <a:prstGeom prst="rect">
            <a:avLst/>
          </a:prstGeom>
          <a:noFill/>
        </p:spPr>
        <p:txBody>
          <a:bodyPr wrap="square" lIns="91440" tIns="45720" rIns="91440" bIns="45720" rtlCol="0" anchor="t">
            <a:spAutoFit/>
          </a:bodyPr>
          <a:lstStyle/>
          <a:p>
            <a:r>
              <a:rPr lang="en-US" sz="2400" dirty="0"/>
              <a:t>Adopted in 1987. Established the Instream Lease Program and Instream Transfer Program. </a:t>
            </a:r>
            <a:endParaRPr lang="en-US" sz="2400" dirty="0">
              <a:cs typeface="Calibri"/>
            </a:endParaRPr>
          </a:p>
          <a:p>
            <a:endParaRPr lang="en-US" sz="2400" dirty="0"/>
          </a:p>
          <a:p>
            <a:r>
              <a:rPr lang="en-US" sz="2400" b="1" dirty="0"/>
              <a:t>Instream lease</a:t>
            </a:r>
            <a:endParaRPr lang="en-US" sz="2400" b="1" dirty="0">
              <a:cs typeface="Calibri"/>
            </a:endParaRPr>
          </a:p>
          <a:p>
            <a:pPr marL="285750" indent="-285750">
              <a:buFont typeface="Arial" panose="020B0604020202020204" pitchFamily="34" charset="0"/>
              <a:buChar char="•"/>
            </a:pPr>
            <a:r>
              <a:rPr lang="en-US" sz="2400" dirty="0"/>
              <a:t>Voluntary means to aid the restoration and protection of stream flows</a:t>
            </a:r>
          </a:p>
          <a:p>
            <a:pPr marL="285750" indent="-285750">
              <a:buFont typeface="Arial" panose="020B0604020202020204" pitchFamily="34" charset="0"/>
              <a:buChar char="•"/>
            </a:pPr>
            <a:r>
              <a:rPr lang="en-US" sz="2400" dirty="0"/>
              <a:t>Lease for up to 5 years – reverts to original right </a:t>
            </a:r>
            <a:endParaRPr lang="en-US" sz="2400" dirty="0">
              <a:cs typeface="Calibri"/>
            </a:endParaRPr>
          </a:p>
          <a:p>
            <a:pPr marL="285750" indent="-285750">
              <a:buFont typeface="Arial" panose="020B0604020202020204" pitchFamily="34" charset="0"/>
              <a:buChar char="•"/>
            </a:pPr>
            <a:r>
              <a:rPr lang="en-US" sz="2400" dirty="0"/>
              <a:t>Protects the water right and creates instream benefit. </a:t>
            </a:r>
            <a:endParaRPr lang="en-US" sz="2400" dirty="0">
              <a:cs typeface="Calibri"/>
            </a:endParaRPr>
          </a:p>
          <a:p>
            <a:endParaRPr lang="en-US" sz="2400" dirty="0">
              <a:cs typeface="Calibri"/>
            </a:endParaRPr>
          </a:p>
          <a:p>
            <a:r>
              <a:rPr lang="en-US" sz="2400" b="1" dirty="0"/>
              <a:t>Time-limited instream transfer</a:t>
            </a:r>
            <a:endParaRPr lang="en-US" sz="2400" b="1" dirty="0">
              <a:cs typeface="Calibri"/>
            </a:endParaRPr>
          </a:p>
          <a:p>
            <a:pPr marL="342900" indent="-342900">
              <a:buFont typeface="Arial" panose="020B0604020202020204" pitchFamily="34" charset="0"/>
              <a:buChar char="•"/>
            </a:pPr>
            <a:r>
              <a:rPr lang="en-US" sz="2400" dirty="0"/>
              <a:t>Similar to an instream lease but for any length of time.</a:t>
            </a:r>
            <a:endParaRPr lang="en-US" sz="2400" dirty="0">
              <a:cs typeface="Calibri"/>
            </a:endParaRPr>
          </a:p>
          <a:p>
            <a:pPr marL="342900" indent="-342900">
              <a:buFont typeface="Arial" panose="020B0604020202020204" pitchFamily="34" charset="0"/>
              <a:buChar char="•"/>
            </a:pPr>
            <a:endParaRPr lang="en-US" sz="2400" dirty="0"/>
          </a:p>
          <a:p>
            <a:r>
              <a:rPr lang="en-US" sz="2400" b="1" dirty="0"/>
              <a:t>Instream transfer</a:t>
            </a:r>
            <a:r>
              <a:rPr lang="en-US" sz="2400" dirty="0"/>
              <a:t> </a:t>
            </a:r>
            <a:endParaRPr lang="en-US" sz="2400" dirty="0">
              <a:cs typeface="Calibri"/>
            </a:endParaRPr>
          </a:p>
          <a:p>
            <a:pPr marL="342900" indent="-342900">
              <a:buFont typeface="Arial" panose="020B0604020202020204" pitchFamily="34" charset="0"/>
              <a:buChar char="•"/>
            </a:pPr>
            <a:r>
              <a:rPr lang="en-US" sz="2400" dirty="0"/>
              <a:t>Permanent flow restoration and results in the issuance of an instream water right certificate, which is held in trust by the Department.</a:t>
            </a:r>
            <a:endParaRPr lang="en-US" sz="2400" dirty="0">
              <a:cs typeface="Calibri"/>
            </a:endParaRP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3333109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0B5D-94FD-4580-485B-AD03174446EC}"/>
              </a:ext>
            </a:extLst>
          </p:cNvPr>
          <p:cNvSpPr>
            <a:spLocks noGrp="1"/>
          </p:cNvSpPr>
          <p:nvPr>
            <p:ph type="title"/>
          </p:nvPr>
        </p:nvSpPr>
        <p:spPr/>
        <p:txBody>
          <a:bodyPr>
            <a:noAutofit/>
          </a:bodyPr>
          <a:lstStyle/>
          <a:p>
            <a:r>
              <a:rPr lang="en-US" sz="3200"/>
              <a:t>Allocation of Conserved Water</a:t>
            </a:r>
          </a:p>
        </p:txBody>
      </p:sp>
      <p:sp>
        <p:nvSpPr>
          <p:cNvPr id="3" name="Date Placeholder 2">
            <a:extLst>
              <a:ext uri="{FF2B5EF4-FFF2-40B4-BE49-F238E27FC236}">
                <a16:creationId xmlns:a16="http://schemas.microsoft.com/office/drawing/2014/main" id="{B94698D1-92F7-BFB2-8185-BBBDB5083DCF}"/>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F46D120E-B307-77FA-7FF7-0CC2F83E4AA0}"/>
              </a:ext>
            </a:extLst>
          </p:cNvPr>
          <p:cNvSpPr>
            <a:spLocks noGrp="1"/>
          </p:cNvSpPr>
          <p:nvPr>
            <p:ph type="sldNum" sz="quarter" idx="12"/>
          </p:nvPr>
        </p:nvSpPr>
        <p:spPr/>
        <p:txBody>
          <a:bodyPr/>
          <a:lstStyle/>
          <a:p>
            <a:fld id="{04A3A10D-7D5E-4932-A76F-CD1632FD3D96}" type="slidenum">
              <a:rPr lang="en-US" smtClean="0"/>
              <a:t>15</a:t>
            </a:fld>
            <a:endParaRPr lang="en-US"/>
          </a:p>
        </p:txBody>
      </p:sp>
      <p:sp>
        <p:nvSpPr>
          <p:cNvPr id="6" name="TextBox 5">
            <a:extLst>
              <a:ext uri="{FF2B5EF4-FFF2-40B4-BE49-F238E27FC236}">
                <a16:creationId xmlns:a16="http://schemas.microsoft.com/office/drawing/2014/main" id="{F2B9A5EF-E934-8F50-AD81-B34A500E1BD8}"/>
              </a:ext>
            </a:extLst>
          </p:cNvPr>
          <p:cNvSpPr txBox="1"/>
          <p:nvPr/>
        </p:nvSpPr>
        <p:spPr>
          <a:xfrm>
            <a:off x="351146" y="974217"/>
            <a:ext cx="8441708" cy="4641495"/>
          </a:xfrm>
          <a:prstGeom prst="rect">
            <a:avLst/>
          </a:prstGeom>
          <a:noFill/>
        </p:spPr>
        <p:txBody>
          <a:bodyPr wrap="square" lIns="91440" tIns="45720" rIns="91440" bIns="45720" rtlCol="0" anchor="t">
            <a:spAutoFit/>
          </a:bodyPr>
          <a:lstStyle/>
          <a:p>
            <a:endParaRPr lang="en-US" sz="2400" b="0" i="0" dirty="0">
              <a:solidFill>
                <a:srgbClr val="333333"/>
              </a:solidFill>
              <a:effectLst/>
              <a:latin typeface="Calibri"/>
              <a:cs typeface="Calibri"/>
            </a:endParaRPr>
          </a:p>
          <a:p>
            <a:r>
              <a:rPr lang="en-US" sz="2400" b="1" dirty="0">
                <a:solidFill>
                  <a:srgbClr val="333333"/>
                </a:solidFill>
                <a:latin typeface="Calibri"/>
                <a:cs typeface="Calibri"/>
              </a:rPr>
              <a:t>V</a:t>
            </a:r>
            <a:r>
              <a:rPr lang="en-US" sz="2400" b="1" i="0" dirty="0">
                <a:solidFill>
                  <a:srgbClr val="333333"/>
                </a:solidFill>
                <a:effectLst/>
                <a:latin typeface="Calibri"/>
                <a:cs typeface="Calibri"/>
              </a:rPr>
              <a:t>oluntary program </a:t>
            </a:r>
            <a:r>
              <a:rPr lang="en-US" sz="2400" b="0" i="0" dirty="0">
                <a:solidFill>
                  <a:srgbClr val="333333"/>
                </a:solidFill>
                <a:effectLst/>
                <a:latin typeface="Calibri"/>
                <a:cs typeface="Calibri"/>
              </a:rPr>
              <a:t>– promotes efficient water use.</a:t>
            </a:r>
          </a:p>
          <a:p>
            <a:pPr marL="800100" lvl="1" indent="-342900">
              <a:buFont typeface="Arial" panose="020B0604020202020204" pitchFamily="34" charset="0"/>
              <a:buChar char="•"/>
            </a:pPr>
            <a:r>
              <a:rPr lang="en-US" sz="2400" b="0" i="0" dirty="0">
                <a:solidFill>
                  <a:srgbClr val="333333"/>
                </a:solidFill>
                <a:effectLst/>
                <a:latin typeface="Calibri"/>
                <a:cs typeface="Calibri"/>
              </a:rPr>
              <a:t>Provides agricultural and community benefits while protecting instream values.</a:t>
            </a:r>
          </a:p>
          <a:p>
            <a:pPr marL="800100" lvl="1" indent="-342900">
              <a:buFont typeface="Arial" panose="020B0604020202020204" pitchFamily="34" charset="0"/>
              <a:buChar char="•"/>
            </a:pPr>
            <a:r>
              <a:rPr lang="en-US" sz="2400" dirty="0">
                <a:solidFill>
                  <a:srgbClr val="333333"/>
                </a:solidFill>
                <a:latin typeface="Calibri"/>
                <a:cs typeface="Calibri"/>
              </a:rPr>
              <a:t>Save water through conservation – use a portion on additional lands.</a:t>
            </a:r>
            <a:endParaRPr lang="en-US" sz="2400" b="0" i="0" dirty="0">
              <a:solidFill>
                <a:srgbClr val="333333"/>
              </a:solidFill>
              <a:effectLst/>
              <a:latin typeface="Calibri"/>
              <a:cs typeface="Calibri"/>
            </a:endParaRPr>
          </a:p>
          <a:p>
            <a:pPr lvl="1"/>
            <a:endParaRPr lang="en-US" sz="2400" dirty="0">
              <a:solidFill>
                <a:srgbClr val="333333"/>
              </a:solidFill>
              <a:latin typeface="Calibri"/>
              <a:cs typeface="Calibri"/>
            </a:endParaRPr>
          </a:p>
          <a:p>
            <a:r>
              <a:rPr lang="en-US" sz="2400" b="1" i="0" dirty="0">
                <a:solidFill>
                  <a:srgbClr val="333333"/>
                </a:solidFill>
                <a:effectLst/>
                <a:latin typeface="Calibri"/>
                <a:cs typeface="Calibri"/>
              </a:rPr>
              <a:t>Water Resources Commission </a:t>
            </a:r>
            <a:r>
              <a:rPr lang="en-US" sz="2400" b="0" i="0" dirty="0">
                <a:solidFill>
                  <a:srgbClr val="333333"/>
                </a:solidFill>
                <a:effectLst/>
                <a:latin typeface="Calibri"/>
                <a:cs typeface="Calibri"/>
              </a:rPr>
              <a:t>allocates 25 percent of the conserved water to the state (for an instream water right) and 75 percent to the applicant.</a:t>
            </a:r>
            <a:endParaRPr lang="en-US" sz="2400" dirty="0">
              <a:latin typeface="Calibri"/>
              <a:cs typeface="Calibri"/>
            </a:endParaRPr>
          </a:p>
          <a:p>
            <a:pPr marL="285750" indent="-285750">
              <a:buFont typeface="Arial" panose="020B0604020202020204" pitchFamily="34" charset="0"/>
              <a:buChar char="•"/>
            </a:pPr>
            <a:endParaRPr lang="en-US" dirty="0"/>
          </a:p>
          <a:p>
            <a:endParaRPr lang="en-US" dirty="0"/>
          </a:p>
          <a:p>
            <a:endParaRPr lang="en-US" dirty="0"/>
          </a:p>
        </p:txBody>
      </p:sp>
      <p:pic>
        <p:nvPicPr>
          <p:cNvPr id="7" name="Picture 6" descr="A irrigation system in a field&#10;&#10;Description automatically generated">
            <a:extLst>
              <a:ext uri="{FF2B5EF4-FFF2-40B4-BE49-F238E27FC236}">
                <a16:creationId xmlns:a16="http://schemas.microsoft.com/office/drawing/2014/main" id="{56D32BD6-27B7-4B93-52AA-E5B7C6047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344" y="4977448"/>
            <a:ext cx="2419688" cy="1276528"/>
          </a:xfrm>
          <a:prstGeom prst="rect">
            <a:avLst/>
          </a:prstGeom>
        </p:spPr>
      </p:pic>
      <p:pic>
        <p:nvPicPr>
          <p:cNvPr id="9" name="Picture 8" descr="A waterfall in a forest&#10;&#10;Description automatically generated">
            <a:extLst>
              <a:ext uri="{FF2B5EF4-FFF2-40B4-BE49-F238E27FC236}">
                <a16:creationId xmlns:a16="http://schemas.microsoft.com/office/drawing/2014/main" id="{783A7B47-569A-B422-3CC9-643DB226F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063" y="4977448"/>
            <a:ext cx="2419688" cy="1276528"/>
          </a:xfrm>
          <a:prstGeom prst="rect">
            <a:avLst/>
          </a:prstGeom>
        </p:spPr>
      </p:pic>
    </p:spTree>
    <p:extLst>
      <p:ext uri="{BB962C8B-B14F-4D97-AF65-F5344CB8AC3E}">
        <p14:creationId xmlns:p14="http://schemas.microsoft.com/office/powerpoint/2010/main" val="2136890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353502" y="-48049"/>
            <a:ext cx="5403880" cy="1066800"/>
          </a:xfrm>
        </p:spPr>
        <p:txBody>
          <a:bodyPr>
            <a:normAutofit/>
          </a:bodyPr>
          <a:lstStyle/>
          <a:p>
            <a:pPr algn="ctr"/>
            <a:r>
              <a:rPr lang="en-US" altLang="en-US" sz="3200" b="1">
                <a:latin typeface="Goudy Old Style"/>
              </a:rPr>
              <a:t>Reservoirs</a:t>
            </a:r>
          </a:p>
        </p:txBody>
      </p:sp>
      <p:sp>
        <p:nvSpPr>
          <p:cNvPr id="40963" name="Content Placeholder 2"/>
          <p:cNvSpPr>
            <a:spLocks noGrp="1"/>
          </p:cNvSpPr>
          <p:nvPr>
            <p:ph idx="1"/>
          </p:nvPr>
        </p:nvSpPr>
        <p:spPr>
          <a:xfrm>
            <a:off x="285748" y="1339520"/>
            <a:ext cx="7696200" cy="4068763"/>
          </a:xfrm>
        </p:spPr>
        <p:txBody>
          <a:bodyPr vert="horz" lIns="91440" tIns="45720" rIns="91440" bIns="45720" rtlCol="0" anchor="t">
            <a:normAutofit/>
          </a:bodyPr>
          <a:lstStyle/>
          <a:p>
            <a:pPr marL="0" indent="0">
              <a:spcAft>
                <a:spcPts val="900"/>
              </a:spcAft>
              <a:buNone/>
            </a:pPr>
            <a:r>
              <a:rPr lang="en-US" altLang="en-US" sz="2800" b="1" dirty="0"/>
              <a:t>Standard: </a:t>
            </a:r>
            <a:r>
              <a:rPr lang="en-US" altLang="en-US" sz="2400" dirty="0"/>
              <a:t>Store greater than 9.2 acre feet of water &amp; have a dam height greater than 10 feet (more than 1 reservoir)  Store 9.2 acre feet or more of water &amp; have a dam height of 10 feet or greater. </a:t>
            </a:r>
            <a:endParaRPr lang="en-US" dirty="0"/>
          </a:p>
          <a:p>
            <a:pPr marL="0" indent="0">
              <a:buNone/>
            </a:pPr>
            <a:r>
              <a:rPr lang="en-US" altLang="en-US" sz="2800" b="1" dirty="0"/>
              <a:t>Alte</a:t>
            </a:r>
            <a:r>
              <a:rPr lang="en-US" altLang="en-US" b="1" dirty="0"/>
              <a:t>rna</a:t>
            </a:r>
            <a:r>
              <a:rPr lang="en-US" altLang="en-US" sz="2800" b="1" dirty="0"/>
              <a:t>te: </a:t>
            </a:r>
            <a:r>
              <a:rPr lang="en-US" altLang="en-US" sz="2400" dirty="0"/>
              <a:t>Store less than 9.2 acre feet of water or have a dam height less than 10 feet (1 app per reservoir).</a:t>
            </a:r>
            <a:endParaRPr lang="en-US" altLang="en-US" sz="2400" dirty="0">
              <a:cs typeface="Calibri"/>
            </a:endParaRPr>
          </a:p>
        </p:txBody>
      </p:sp>
      <p:pic>
        <p:nvPicPr>
          <p:cNvPr id="40964" name="Picture 6" descr="I:\Shared\watermaster\Photos\Exempt Spring Fed Pond.jpg"/>
          <p:cNvPicPr>
            <a:picLocks noChangeAspect="1" noChangeArrowheads="1"/>
          </p:cNvPicPr>
          <p:nvPr/>
        </p:nvPicPr>
        <p:blipFill>
          <a:blip r:embed="rId3">
            <a:extLst>
              <a:ext uri="{28A0092B-C50C-407E-A947-70E740481C1C}">
                <a14:useLocalDpi xmlns:a14="http://schemas.microsoft.com/office/drawing/2010/main" val="0"/>
              </a:ext>
            </a:extLst>
          </a:blip>
          <a:srcRect l="8333" t="32062" r="10417" b="14502"/>
          <a:stretch>
            <a:fillRect/>
          </a:stretch>
        </p:blipFill>
        <p:spPr bwMode="auto">
          <a:xfrm>
            <a:off x="4521000" y="4067175"/>
            <a:ext cx="4337252"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5748" y="3746406"/>
            <a:ext cx="4295775" cy="3108543"/>
          </a:xfrm>
          <a:prstGeom prst="rect">
            <a:avLst/>
          </a:prstGeom>
          <a:noFill/>
        </p:spPr>
        <p:txBody>
          <a:bodyPr>
            <a:spAutoFit/>
          </a:bodyPr>
          <a:lstStyle/>
          <a:p>
            <a:pPr>
              <a:defRPr/>
            </a:pPr>
            <a:r>
              <a:rPr lang="en-US" sz="2800" b="1" dirty="0"/>
              <a:t>Exempt Ponds </a:t>
            </a:r>
            <a:r>
              <a:rPr lang="en-US" sz="2400" dirty="0"/>
              <a:t>are ponds that </a:t>
            </a:r>
          </a:p>
          <a:p>
            <a:pPr>
              <a:defRPr/>
            </a:pPr>
            <a:r>
              <a:rPr lang="en-US" sz="2400" dirty="0"/>
              <a:t>do not need a water right:</a:t>
            </a:r>
          </a:p>
          <a:p>
            <a:pPr marL="285750" indent="-285750">
              <a:buFont typeface="Arial" panose="020B0604020202020204" pitchFamily="34" charset="0"/>
              <a:buChar char="•"/>
              <a:defRPr/>
            </a:pPr>
            <a:r>
              <a:rPr lang="en-US" sz="2400" dirty="0"/>
              <a:t>Bulge Pond</a:t>
            </a:r>
          </a:p>
          <a:p>
            <a:pPr marL="285750" indent="-285750">
              <a:buFont typeface="Arial" panose="020B0604020202020204" pitchFamily="34" charset="0"/>
              <a:buChar char="•"/>
              <a:defRPr/>
            </a:pPr>
            <a:r>
              <a:rPr lang="en-US" sz="2400" dirty="0"/>
              <a:t>Not designed for year-round storage</a:t>
            </a:r>
          </a:p>
          <a:p>
            <a:pPr marL="285750" indent="-285750">
              <a:buFont typeface="Arial" panose="020B0604020202020204" pitchFamily="34" charset="0"/>
              <a:buChar char="•"/>
              <a:defRPr/>
            </a:pPr>
            <a:r>
              <a:rPr lang="en-US" sz="2400" dirty="0"/>
              <a:t>Filled by impervious surface runoff</a:t>
            </a:r>
          </a:p>
          <a:p>
            <a:pPr marL="285750" indent="-285750">
              <a:buFont typeface="Arial" panose="020B0604020202020204" pitchFamily="34" charset="0"/>
              <a:buChar char="•"/>
              <a:defRPr/>
            </a:pPr>
            <a:endParaRPr lang="en-US" sz="2400" dirty="0"/>
          </a:p>
        </p:txBody>
      </p:sp>
      <p:sp>
        <p:nvSpPr>
          <p:cNvPr id="2" name="Slide Number Placeholder 1">
            <a:extLst>
              <a:ext uri="{FF2B5EF4-FFF2-40B4-BE49-F238E27FC236}">
                <a16:creationId xmlns:a16="http://schemas.microsoft.com/office/drawing/2014/main" id="{478500AC-41BA-41F8-51B0-EE37190F91F3}"/>
              </a:ext>
            </a:extLst>
          </p:cNvPr>
          <p:cNvSpPr>
            <a:spLocks noGrp="1"/>
          </p:cNvSpPr>
          <p:nvPr>
            <p:ph type="sldNum" sz="quarter" idx="12"/>
          </p:nvPr>
        </p:nvSpPr>
        <p:spPr/>
        <p:txBody>
          <a:bodyPr/>
          <a:lstStyle/>
          <a:p>
            <a:fld id="{04A3A10D-7D5E-4932-A76F-CD1632FD3D96}" type="slidenum">
              <a:rPr lang="en-US" smtClean="0"/>
              <a:pPr/>
              <a:t>16</a:t>
            </a:fld>
            <a:endParaRPr lang="en-US"/>
          </a:p>
        </p:txBody>
      </p:sp>
    </p:spTree>
    <p:extLst>
      <p:ext uri="{BB962C8B-B14F-4D97-AF65-F5344CB8AC3E}">
        <p14:creationId xmlns:p14="http://schemas.microsoft.com/office/powerpoint/2010/main" val="107318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F1087C7-7812-4450-B213-69A0EE30739E}"/>
              </a:ext>
            </a:extLst>
          </p:cNvPr>
          <p:cNvSpPr>
            <a:spLocks noGrp="1"/>
          </p:cNvSpPr>
          <p:nvPr>
            <p:ph type="subTitle" idx="1"/>
          </p:nvPr>
        </p:nvSpPr>
        <p:spPr>
          <a:xfrm>
            <a:off x="1999996" y="1295400"/>
            <a:ext cx="6991604" cy="5029200"/>
          </a:xfrm>
        </p:spPr>
        <p:txBody>
          <a:bodyPr>
            <a:normAutofit/>
          </a:bodyPr>
          <a:lstStyle/>
          <a:p>
            <a:r>
              <a:rPr lang="en-US" sz="4000" i="1"/>
              <a:t>Rogue Basin BOR Reservoirs</a:t>
            </a:r>
          </a:p>
          <a:p>
            <a:endParaRPr lang="en-US" sz="4000" i="1"/>
          </a:p>
          <a:p>
            <a:r>
              <a:rPr lang="en-US" sz="4000" i="1"/>
              <a:t> </a:t>
            </a:r>
          </a:p>
          <a:p>
            <a:endParaRPr lang="en-US"/>
          </a:p>
        </p:txBody>
      </p:sp>
      <p:pic>
        <p:nvPicPr>
          <p:cNvPr id="13" name="Picture Placeholder 12">
            <a:extLst>
              <a:ext uri="{FF2B5EF4-FFF2-40B4-BE49-F238E27FC236}">
                <a16:creationId xmlns:a16="http://schemas.microsoft.com/office/drawing/2014/main" id="{0738F502-588C-46E1-929B-2B859D9FADE4}"/>
              </a:ext>
            </a:extLst>
          </p:cNvPr>
          <p:cNvPicPr>
            <a:picLocks noGrp="1" noChangeAspect="1"/>
          </p:cNvPicPr>
          <p:nvPr>
            <p:ph type="pic" sz="quarter" idx="10"/>
          </p:nvPr>
        </p:nvPicPr>
        <p:blipFill>
          <a:blip r:embed="rId3"/>
          <a:srcRect t="16" b="16"/>
          <a:stretch>
            <a:fillRect/>
          </a:stretch>
        </p:blipFill>
        <p:spPr>
          <a:prstGeom prst="rect">
            <a:avLst/>
          </a:prstGeom>
        </p:spPr>
      </p:pic>
      <p:sp>
        <p:nvSpPr>
          <p:cNvPr id="7" name="Slide Number Placeholder 6">
            <a:extLst>
              <a:ext uri="{FF2B5EF4-FFF2-40B4-BE49-F238E27FC236}">
                <a16:creationId xmlns:a16="http://schemas.microsoft.com/office/drawing/2014/main" id="{C61E96DD-79E0-4AF8-8E5A-E0917803AEAF}"/>
              </a:ext>
            </a:extLst>
          </p:cNvPr>
          <p:cNvSpPr>
            <a:spLocks noGrp="1"/>
          </p:cNvSpPr>
          <p:nvPr>
            <p:ph type="sldNum" sz="quarter" idx="15"/>
          </p:nvPr>
        </p:nvSpPr>
        <p:spPr/>
        <p:txBody>
          <a:bodyPr/>
          <a:lstStyle/>
          <a:p>
            <a:fld id="{04A3A10D-7D5E-4932-A76F-CD1632FD3D96}" type="slidenum">
              <a:rPr lang="en-US" smtClean="0"/>
              <a:pPr/>
              <a:t>17</a:t>
            </a:fld>
            <a:endParaRPr lang="en-US"/>
          </a:p>
        </p:txBody>
      </p:sp>
      <p:sp>
        <p:nvSpPr>
          <p:cNvPr id="8" name="Title 7">
            <a:extLst>
              <a:ext uri="{FF2B5EF4-FFF2-40B4-BE49-F238E27FC236}">
                <a16:creationId xmlns:a16="http://schemas.microsoft.com/office/drawing/2014/main" id="{BDBAC564-1404-4DD3-BEE2-14DF68F80BAD}"/>
              </a:ext>
            </a:extLst>
          </p:cNvPr>
          <p:cNvSpPr>
            <a:spLocks noGrp="1"/>
          </p:cNvSpPr>
          <p:nvPr>
            <p:ph type="title"/>
          </p:nvPr>
        </p:nvSpPr>
        <p:spPr/>
        <p:txBody>
          <a:bodyPr/>
          <a:lstStyle/>
          <a:p>
            <a:r>
              <a:rPr lang="en-US"/>
              <a:t>BASIN STORAGE</a:t>
            </a:r>
          </a:p>
        </p:txBody>
      </p:sp>
      <p:pic>
        <p:nvPicPr>
          <p:cNvPr id="12" name="Picture Placeholder 9">
            <a:extLst>
              <a:ext uri="{FF2B5EF4-FFF2-40B4-BE49-F238E27FC236}">
                <a16:creationId xmlns:a16="http://schemas.microsoft.com/office/drawing/2014/main" id="{979F5613-382B-402F-B41C-B07DF5AFC3C9}"/>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5114" b="5114"/>
          <a:stretch>
            <a:fillRect/>
          </a:stretch>
        </p:blipFill>
        <p:spPr>
          <a:xfrm>
            <a:off x="285750" y="3810000"/>
            <a:ext cx="768350" cy="1219200"/>
          </a:xfrm>
        </p:spPr>
      </p:pic>
      <p:pic>
        <p:nvPicPr>
          <p:cNvPr id="14" name="Picture Placeholder 10">
            <a:extLst>
              <a:ext uri="{FF2B5EF4-FFF2-40B4-BE49-F238E27FC236}">
                <a16:creationId xmlns:a16="http://schemas.microsoft.com/office/drawing/2014/main" id="{D1C2BCB0-8091-4DD3-A40D-349F40359B2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3660" r="3660"/>
          <a:stretch>
            <a:fillRect/>
          </a:stretch>
        </p:blipFill>
        <p:spPr>
          <a:xfrm>
            <a:off x="285750" y="5105400"/>
            <a:ext cx="1625600" cy="1143000"/>
          </a:xfrm>
        </p:spPr>
      </p:pic>
      <p:pic>
        <p:nvPicPr>
          <p:cNvPr id="5" name="Picture 4">
            <a:extLst>
              <a:ext uri="{FF2B5EF4-FFF2-40B4-BE49-F238E27FC236}">
                <a16:creationId xmlns:a16="http://schemas.microsoft.com/office/drawing/2014/main" id="{86DE1ED3-E425-08C5-E985-C13BC682E789}"/>
              </a:ext>
            </a:extLst>
          </p:cNvPr>
          <p:cNvPicPr>
            <a:picLocks noChangeAspect="1"/>
          </p:cNvPicPr>
          <p:nvPr/>
        </p:nvPicPr>
        <p:blipFill>
          <a:blip r:embed="rId6"/>
          <a:stretch>
            <a:fillRect/>
          </a:stretch>
        </p:blipFill>
        <p:spPr>
          <a:xfrm>
            <a:off x="2294572" y="1895477"/>
            <a:ext cx="6086475" cy="4505325"/>
          </a:xfrm>
          <a:prstGeom prst="rect">
            <a:avLst/>
          </a:prstGeom>
        </p:spPr>
      </p:pic>
    </p:spTree>
    <p:extLst>
      <p:ext uri="{BB962C8B-B14F-4D97-AF65-F5344CB8AC3E}">
        <p14:creationId xmlns:p14="http://schemas.microsoft.com/office/powerpoint/2010/main" val="3957292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F1087C7-7812-4450-B213-69A0EE30739E}"/>
              </a:ext>
            </a:extLst>
          </p:cNvPr>
          <p:cNvSpPr>
            <a:spLocks noGrp="1"/>
          </p:cNvSpPr>
          <p:nvPr>
            <p:ph type="subTitle" idx="1"/>
          </p:nvPr>
        </p:nvSpPr>
        <p:spPr>
          <a:xfrm>
            <a:off x="1999996" y="1295400"/>
            <a:ext cx="6991604" cy="5029200"/>
          </a:xfrm>
        </p:spPr>
        <p:txBody>
          <a:bodyPr>
            <a:normAutofit/>
          </a:bodyPr>
          <a:lstStyle/>
          <a:p>
            <a:r>
              <a:rPr lang="en-US" sz="4000" i="1"/>
              <a:t>Rogue Basin USACE Reservoirs</a:t>
            </a:r>
          </a:p>
          <a:p>
            <a:endParaRPr lang="en-US" sz="4000" i="1"/>
          </a:p>
          <a:p>
            <a:r>
              <a:rPr lang="en-US" sz="4000" i="1"/>
              <a:t> </a:t>
            </a:r>
          </a:p>
          <a:p>
            <a:endParaRPr lang="en-US"/>
          </a:p>
        </p:txBody>
      </p:sp>
      <p:pic>
        <p:nvPicPr>
          <p:cNvPr id="13" name="Picture Placeholder 12">
            <a:extLst>
              <a:ext uri="{FF2B5EF4-FFF2-40B4-BE49-F238E27FC236}">
                <a16:creationId xmlns:a16="http://schemas.microsoft.com/office/drawing/2014/main" id="{0738F502-588C-46E1-929B-2B859D9FADE4}"/>
              </a:ext>
            </a:extLst>
          </p:cNvPr>
          <p:cNvPicPr>
            <a:picLocks noGrp="1" noChangeAspect="1"/>
          </p:cNvPicPr>
          <p:nvPr>
            <p:ph type="pic" sz="quarter" idx="10"/>
          </p:nvPr>
        </p:nvPicPr>
        <p:blipFill>
          <a:blip r:embed="rId3"/>
          <a:srcRect t="16" b="16"/>
          <a:stretch>
            <a:fillRect/>
          </a:stretch>
        </p:blipFill>
        <p:spPr>
          <a:prstGeom prst="rect">
            <a:avLst/>
          </a:prstGeom>
        </p:spPr>
      </p:pic>
      <p:sp>
        <p:nvSpPr>
          <p:cNvPr id="7" name="Slide Number Placeholder 6">
            <a:extLst>
              <a:ext uri="{FF2B5EF4-FFF2-40B4-BE49-F238E27FC236}">
                <a16:creationId xmlns:a16="http://schemas.microsoft.com/office/drawing/2014/main" id="{C61E96DD-79E0-4AF8-8E5A-E0917803AEAF}"/>
              </a:ext>
            </a:extLst>
          </p:cNvPr>
          <p:cNvSpPr>
            <a:spLocks noGrp="1"/>
          </p:cNvSpPr>
          <p:nvPr>
            <p:ph type="sldNum" sz="quarter" idx="15"/>
          </p:nvPr>
        </p:nvSpPr>
        <p:spPr/>
        <p:txBody>
          <a:bodyPr/>
          <a:lstStyle/>
          <a:p>
            <a:fld id="{04A3A10D-7D5E-4932-A76F-CD1632FD3D96}" type="slidenum">
              <a:rPr lang="en-US" smtClean="0"/>
              <a:pPr/>
              <a:t>18</a:t>
            </a:fld>
            <a:endParaRPr lang="en-US"/>
          </a:p>
        </p:txBody>
      </p:sp>
      <p:sp>
        <p:nvSpPr>
          <p:cNvPr id="8" name="Title 7">
            <a:extLst>
              <a:ext uri="{FF2B5EF4-FFF2-40B4-BE49-F238E27FC236}">
                <a16:creationId xmlns:a16="http://schemas.microsoft.com/office/drawing/2014/main" id="{BDBAC564-1404-4DD3-BEE2-14DF68F80BAD}"/>
              </a:ext>
            </a:extLst>
          </p:cNvPr>
          <p:cNvSpPr>
            <a:spLocks noGrp="1"/>
          </p:cNvSpPr>
          <p:nvPr>
            <p:ph type="title"/>
          </p:nvPr>
        </p:nvSpPr>
        <p:spPr/>
        <p:txBody>
          <a:bodyPr/>
          <a:lstStyle/>
          <a:p>
            <a:r>
              <a:rPr lang="en-US"/>
              <a:t>BASIN STORAGE</a:t>
            </a:r>
          </a:p>
        </p:txBody>
      </p:sp>
      <p:pic>
        <p:nvPicPr>
          <p:cNvPr id="12" name="Picture Placeholder 9">
            <a:extLst>
              <a:ext uri="{FF2B5EF4-FFF2-40B4-BE49-F238E27FC236}">
                <a16:creationId xmlns:a16="http://schemas.microsoft.com/office/drawing/2014/main" id="{979F5613-382B-402F-B41C-B07DF5AFC3C9}"/>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5114" b="5114"/>
          <a:stretch>
            <a:fillRect/>
          </a:stretch>
        </p:blipFill>
        <p:spPr>
          <a:xfrm>
            <a:off x="285750" y="3810000"/>
            <a:ext cx="768350" cy="1219200"/>
          </a:xfrm>
        </p:spPr>
      </p:pic>
      <p:pic>
        <p:nvPicPr>
          <p:cNvPr id="14" name="Picture Placeholder 10">
            <a:extLst>
              <a:ext uri="{FF2B5EF4-FFF2-40B4-BE49-F238E27FC236}">
                <a16:creationId xmlns:a16="http://schemas.microsoft.com/office/drawing/2014/main" id="{D1C2BCB0-8091-4DD3-A40D-349F40359B2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3660" r="3660"/>
          <a:stretch>
            <a:fillRect/>
          </a:stretch>
        </p:blipFill>
        <p:spPr>
          <a:xfrm>
            <a:off x="285750" y="5105400"/>
            <a:ext cx="1625600" cy="1143000"/>
          </a:xfrm>
        </p:spPr>
      </p:pic>
      <p:pic>
        <p:nvPicPr>
          <p:cNvPr id="4" name="Picture 3">
            <a:extLst>
              <a:ext uri="{FF2B5EF4-FFF2-40B4-BE49-F238E27FC236}">
                <a16:creationId xmlns:a16="http://schemas.microsoft.com/office/drawing/2014/main" id="{EB662EAB-FA3C-646D-9C42-284B065ED954}"/>
              </a:ext>
            </a:extLst>
          </p:cNvPr>
          <p:cNvPicPr>
            <a:picLocks noChangeAspect="1"/>
          </p:cNvPicPr>
          <p:nvPr/>
        </p:nvPicPr>
        <p:blipFill>
          <a:blip r:embed="rId6"/>
          <a:stretch>
            <a:fillRect/>
          </a:stretch>
        </p:blipFill>
        <p:spPr>
          <a:xfrm>
            <a:off x="2183555" y="1880015"/>
            <a:ext cx="6624486" cy="4246465"/>
          </a:xfrm>
          <a:prstGeom prst="rect">
            <a:avLst/>
          </a:prstGeom>
        </p:spPr>
      </p:pic>
    </p:spTree>
    <p:extLst>
      <p:ext uri="{BB962C8B-B14F-4D97-AF65-F5344CB8AC3E}">
        <p14:creationId xmlns:p14="http://schemas.microsoft.com/office/powerpoint/2010/main" val="308436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DF85-CFBD-3539-AEF2-9EB4C6778F56}"/>
              </a:ext>
            </a:extLst>
          </p:cNvPr>
          <p:cNvSpPr>
            <a:spLocks noGrp="1"/>
          </p:cNvSpPr>
          <p:nvPr>
            <p:ph type="title"/>
          </p:nvPr>
        </p:nvSpPr>
        <p:spPr/>
        <p:txBody>
          <a:bodyPr/>
          <a:lstStyle/>
          <a:p>
            <a:r>
              <a:rPr lang="en-US"/>
              <a:t>Reservoir Storage</a:t>
            </a:r>
          </a:p>
        </p:txBody>
      </p:sp>
      <p:sp>
        <p:nvSpPr>
          <p:cNvPr id="3" name="Date Placeholder 2">
            <a:extLst>
              <a:ext uri="{FF2B5EF4-FFF2-40B4-BE49-F238E27FC236}">
                <a16:creationId xmlns:a16="http://schemas.microsoft.com/office/drawing/2014/main" id="{696C9E33-EC0A-7A60-DD6D-B1D4FDCCD45B}"/>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2C1C534A-5F1B-C270-C2E4-098379250788}"/>
              </a:ext>
            </a:extLst>
          </p:cNvPr>
          <p:cNvSpPr>
            <a:spLocks noGrp="1"/>
          </p:cNvSpPr>
          <p:nvPr>
            <p:ph type="sldNum" sz="quarter" idx="12"/>
          </p:nvPr>
        </p:nvSpPr>
        <p:spPr/>
        <p:txBody>
          <a:bodyPr/>
          <a:lstStyle/>
          <a:p>
            <a:fld id="{04A3A10D-7D5E-4932-A76F-CD1632FD3D96}" type="slidenum">
              <a:rPr lang="en-US" smtClean="0"/>
              <a:t>19</a:t>
            </a:fld>
            <a:endParaRPr lang="en-US"/>
          </a:p>
        </p:txBody>
      </p:sp>
      <p:pic>
        <p:nvPicPr>
          <p:cNvPr id="8" name="Picture 7">
            <a:extLst>
              <a:ext uri="{FF2B5EF4-FFF2-40B4-BE49-F238E27FC236}">
                <a16:creationId xmlns:a16="http://schemas.microsoft.com/office/drawing/2014/main" id="{59436FB9-1E48-C724-7F07-EA82C5C18BC8}"/>
              </a:ext>
            </a:extLst>
          </p:cNvPr>
          <p:cNvPicPr>
            <a:picLocks noChangeAspect="1"/>
          </p:cNvPicPr>
          <p:nvPr/>
        </p:nvPicPr>
        <p:blipFill>
          <a:blip r:embed="rId3"/>
          <a:stretch>
            <a:fillRect/>
          </a:stretch>
        </p:blipFill>
        <p:spPr>
          <a:xfrm>
            <a:off x="1191577" y="1320165"/>
            <a:ext cx="7043567" cy="5150802"/>
          </a:xfrm>
          <a:prstGeom prst="rect">
            <a:avLst/>
          </a:prstGeom>
        </p:spPr>
      </p:pic>
    </p:spTree>
    <p:extLst>
      <p:ext uri="{BB962C8B-B14F-4D97-AF65-F5344CB8AC3E}">
        <p14:creationId xmlns:p14="http://schemas.microsoft.com/office/powerpoint/2010/main" val="130742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F1087C7-7812-4450-B213-69A0EE30739E}"/>
              </a:ext>
            </a:extLst>
          </p:cNvPr>
          <p:cNvSpPr>
            <a:spLocks noGrp="1"/>
          </p:cNvSpPr>
          <p:nvPr>
            <p:ph type="subTitle" idx="1"/>
          </p:nvPr>
        </p:nvSpPr>
        <p:spPr>
          <a:xfrm>
            <a:off x="2168083" y="1714500"/>
            <a:ext cx="6463013" cy="4596113"/>
          </a:xfrm>
        </p:spPr>
        <p:txBody>
          <a:bodyPr vert="horz" lIns="91440" tIns="45720" rIns="91440" bIns="45720" rtlCol="0" anchor="t">
            <a:normAutofit fontScale="85000" lnSpcReduction="10000"/>
          </a:bodyPr>
          <a:lstStyle/>
          <a:p>
            <a:pPr marL="685800" indent="-685800">
              <a:buFont typeface="Wingdings" panose="05000000000000000000" pitchFamily="2" charset="2"/>
              <a:buChar char="Ø"/>
            </a:pPr>
            <a:r>
              <a:rPr lang="en-US" sz="4000" i="1"/>
              <a:t>Who We Are</a:t>
            </a:r>
          </a:p>
          <a:p>
            <a:pPr marL="685800" indent="-685800">
              <a:buFont typeface="Wingdings" panose="05000000000000000000" pitchFamily="2" charset="2"/>
              <a:buChar char="Ø"/>
            </a:pPr>
            <a:r>
              <a:rPr lang="en-US" sz="4000" i="1"/>
              <a:t>Oregon Water Law</a:t>
            </a:r>
            <a:endParaRPr lang="en-US" sz="4000" i="1">
              <a:cs typeface="Calibri"/>
            </a:endParaRPr>
          </a:p>
          <a:p>
            <a:pPr marL="685800" indent="-685800">
              <a:buFont typeface="Wingdings" panose="05000000000000000000" pitchFamily="2" charset="2"/>
              <a:buChar char="Ø"/>
            </a:pPr>
            <a:r>
              <a:rPr lang="en-US" sz="4000" i="1"/>
              <a:t>Exempt Uses</a:t>
            </a:r>
          </a:p>
          <a:p>
            <a:pPr marL="685800" indent="-685800">
              <a:buFont typeface="Wingdings" panose="05000000000000000000" pitchFamily="2" charset="2"/>
              <a:buChar char="Ø"/>
            </a:pPr>
            <a:r>
              <a:rPr lang="en-US" sz="4000" i="1"/>
              <a:t>Instream Water Rights and   Allocation of Conserved Water</a:t>
            </a:r>
            <a:endParaRPr lang="en-US" sz="4000" i="1">
              <a:cs typeface="Calibri"/>
            </a:endParaRPr>
          </a:p>
          <a:p>
            <a:pPr marL="685800" indent="-685800">
              <a:buFont typeface="Wingdings" panose="05000000000000000000" pitchFamily="2" charset="2"/>
              <a:buChar char="Ø"/>
            </a:pPr>
            <a:r>
              <a:rPr lang="en-US" sz="4000" i="1"/>
              <a:t>Drought and Drought Tools</a:t>
            </a:r>
            <a:endParaRPr lang="en-US" sz="4000" i="1">
              <a:cs typeface="Calibri"/>
            </a:endParaRPr>
          </a:p>
          <a:p>
            <a:pPr marL="685800" indent="-685800">
              <a:buFont typeface="Wingdings" panose="05000000000000000000" pitchFamily="2" charset="2"/>
              <a:buChar char="Ø"/>
            </a:pPr>
            <a:r>
              <a:rPr lang="en-US" sz="4000" i="1"/>
              <a:t>Water Project Grants &amp; Loans</a:t>
            </a:r>
            <a:endParaRPr lang="en-US" sz="4000" i="1">
              <a:cs typeface="Calibri"/>
            </a:endParaRPr>
          </a:p>
          <a:p>
            <a:pPr marL="685800" indent="-685800">
              <a:buFont typeface="Wingdings" panose="05000000000000000000" pitchFamily="2" charset="2"/>
              <a:buChar char="Ø"/>
            </a:pPr>
            <a:endParaRPr lang="en-US" sz="4000" i="1">
              <a:cs typeface="Calibri"/>
            </a:endParaRPr>
          </a:p>
          <a:p>
            <a:endParaRPr lang="en-US" sz="4000" i="1"/>
          </a:p>
          <a:p>
            <a:endParaRPr lang="en-US"/>
          </a:p>
        </p:txBody>
      </p:sp>
      <p:pic>
        <p:nvPicPr>
          <p:cNvPr id="13" name="Picture Placeholder 12">
            <a:extLst>
              <a:ext uri="{FF2B5EF4-FFF2-40B4-BE49-F238E27FC236}">
                <a16:creationId xmlns:a16="http://schemas.microsoft.com/office/drawing/2014/main" id="{0738F502-588C-46E1-929B-2B859D9FADE4}"/>
              </a:ext>
            </a:extLst>
          </p:cNvPr>
          <p:cNvPicPr>
            <a:picLocks noGrp="1" noChangeAspect="1"/>
          </p:cNvPicPr>
          <p:nvPr>
            <p:ph type="pic" sz="quarter" idx="10"/>
          </p:nvPr>
        </p:nvPicPr>
        <p:blipFill>
          <a:blip r:embed="rId2"/>
          <a:srcRect t="16" b="16"/>
          <a:stretch>
            <a:fillRect/>
          </a:stretch>
        </p:blipFill>
        <p:spPr>
          <a:prstGeom prst="rect">
            <a:avLst/>
          </a:prstGeom>
        </p:spPr>
      </p:pic>
      <p:sp>
        <p:nvSpPr>
          <p:cNvPr id="6" name="Date Placeholder 5">
            <a:extLst>
              <a:ext uri="{FF2B5EF4-FFF2-40B4-BE49-F238E27FC236}">
                <a16:creationId xmlns:a16="http://schemas.microsoft.com/office/drawing/2014/main" id="{37E1A87C-C15D-46A0-93E5-B7728A752712}"/>
              </a:ext>
            </a:extLst>
          </p:cNvPr>
          <p:cNvSpPr>
            <a:spLocks noGrp="1"/>
          </p:cNvSpPr>
          <p:nvPr>
            <p:ph type="dt" sz="half" idx="13"/>
          </p:nvPr>
        </p:nvSpPr>
        <p:spPr/>
        <p:txBody>
          <a:bodyPr/>
          <a:lstStyle/>
          <a:p>
            <a:r>
              <a:rPr lang="en-US"/>
              <a:t>9/6/2022</a:t>
            </a:r>
          </a:p>
        </p:txBody>
      </p:sp>
      <p:sp>
        <p:nvSpPr>
          <p:cNvPr id="7" name="Slide Number Placeholder 6">
            <a:extLst>
              <a:ext uri="{FF2B5EF4-FFF2-40B4-BE49-F238E27FC236}">
                <a16:creationId xmlns:a16="http://schemas.microsoft.com/office/drawing/2014/main" id="{C61E96DD-79E0-4AF8-8E5A-E0917803AEAF}"/>
              </a:ext>
            </a:extLst>
          </p:cNvPr>
          <p:cNvSpPr>
            <a:spLocks noGrp="1"/>
          </p:cNvSpPr>
          <p:nvPr>
            <p:ph type="sldNum" sz="quarter" idx="15"/>
          </p:nvPr>
        </p:nvSpPr>
        <p:spPr/>
        <p:txBody>
          <a:bodyPr/>
          <a:lstStyle/>
          <a:p>
            <a:fld id="{04A3A10D-7D5E-4932-A76F-CD1632FD3D96}" type="slidenum">
              <a:rPr lang="en-US" smtClean="0"/>
              <a:pPr/>
              <a:t>2</a:t>
            </a:fld>
            <a:endParaRPr lang="en-US"/>
          </a:p>
        </p:txBody>
      </p:sp>
      <p:sp>
        <p:nvSpPr>
          <p:cNvPr id="8" name="Title 7">
            <a:extLst>
              <a:ext uri="{FF2B5EF4-FFF2-40B4-BE49-F238E27FC236}">
                <a16:creationId xmlns:a16="http://schemas.microsoft.com/office/drawing/2014/main" id="{BDBAC564-1404-4DD3-BEE2-14DF68F80BAD}"/>
              </a:ext>
            </a:extLst>
          </p:cNvPr>
          <p:cNvSpPr>
            <a:spLocks noGrp="1"/>
          </p:cNvSpPr>
          <p:nvPr>
            <p:ph type="title"/>
          </p:nvPr>
        </p:nvSpPr>
        <p:spPr/>
        <p:txBody>
          <a:bodyPr/>
          <a:lstStyle/>
          <a:p>
            <a:r>
              <a:rPr lang="en-US"/>
              <a:t>Agenda</a:t>
            </a:r>
          </a:p>
        </p:txBody>
      </p:sp>
      <p:pic>
        <p:nvPicPr>
          <p:cNvPr id="12" name="Picture Placeholder 9">
            <a:extLst>
              <a:ext uri="{FF2B5EF4-FFF2-40B4-BE49-F238E27FC236}">
                <a16:creationId xmlns:a16="http://schemas.microsoft.com/office/drawing/2014/main" id="{979F5613-382B-402F-B41C-B07DF5AFC3C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5114" b="5114"/>
          <a:stretch>
            <a:fillRect/>
          </a:stretch>
        </p:blipFill>
        <p:spPr>
          <a:xfrm>
            <a:off x="285750" y="3810000"/>
            <a:ext cx="768350" cy="1219200"/>
          </a:xfrm>
        </p:spPr>
      </p:pic>
      <p:pic>
        <p:nvPicPr>
          <p:cNvPr id="14" name="Picture Placeholder 10">
            <a:extLst>
              <a:ext uri="{FF2B5EF4-FFF2-40B4-BE49-F238E27FC236}">
                <a16:creationId xmlns:a16="http://schemas.microsoft.com/office/drawing/2014/main" id="{D1C2BCB0-8091-4DD3-A40D-349F40359B2F}"/>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3660" r="3660"/>
          <a:stretch>
            <a:fillRect/>
          </a:stretch>
        </p:blipFill>
        <p:spPr>
          <a:xfrm>
            <a:off x="285750" y="5105400"/>
            <a:ext cx="1625600" cy="1143000"/>
          </a:xfrm>
        </p:spPr>
      </p:pic>
    </p:spTree>
    <p:extLst>
      <p:ext uri="{BB962C8B-B14F-4D97-AF65-F5344CB8AC3E}">
        <p14:creationId xmlns:p14="http://schemas.microsoft.com/office/powerpoint/2010/main" val="1761980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Drought Declarations</a:t>
            </a:r>
          </a:p>
        </p:txBody>
      </p:sp>
      <p:sp>
        <p:nvSpPr>
          <p:cNvPr id="4" name="Slide Number Placeholder 3"/>
          <p:cNvSpPr>
            <a:spLocks noGrp="1"/>
          </p:cNvSpPr>
          <p:nvPr>
            <p:ph type="sldNum" sz="quarter" idx="12"/>
          </p:nvPr>
        </p:nvSpPr>
        <p:spPr/>
        <p:txBody>
          <a:bodyPr/>
          <a:lstStyle/>
          <a:p>
            <a:fld id="{04A3A10D-7D5E-4932-A76F-CD1632FD3D96}" type="slidenum">
              <a:rPr lang="en-US" smtClean="0"/>
              <a:t>20</a:t>
            </a:fld>
            <a:endParaRPr lang="en-US"/>
          </a:p>
        </p:txBody>
      </p:sp>
      <p:sp>
        <p:nvSpPr>
          <p:cNvPr id="5" name="TextBox 4">
            <a:extLst>
              <a:ext uri="{FF2B5EF4-FFF2-40B4-BE49-F238E27FC236}">
                <a16:creationId xmlns:a16="http://schemas.microsoft.com/office/drawing/2014/main" id="{18070193-496C-39BD-3AE4-1AFD3568C94E}"/>
              </a:ext>
            </a:extLst>
          </p:cNvPr>
          <p:cNvSpPr txBox="1"/>
          <p:nvPr/>
        </p:nvSpPr>
        <p:spPr>
          <a:xfrm>
            <a:off x="381000" y="1295400"/>
            <a:ext cx="8610600" cy="1754326"/>
          </a:xfrm>
          <a:prstGeom prst="rect">
            <a:avLst/>
          </a:prstGeom>
          <a:noFill/>
        </p:spPr>
        <p:txBody>
          <a:bodyPr wrap="square" rtlCol="0">
            <a:spAutoFit/>
          </a:bodyPr>
          <a:lstStyle/>
          <a:p>
            <a:pPr marL="285750" indent="-285750">
              <a:buFont typeface="Arial" panose="020B0604020202020204" pitchFamily="34" charset="0"/>
              <a:buChar char="•"/>
            </a:pPr>
            <a:r>
              <a:rPr lang="en-US"/>
              <a:t>13 Oregon Counties received Drought Declaration for 2023.</a:t>
            </a:r>
          </a:p>
          <a:p>
            <a:pPr marL="742950" lvl="1" indent="-285750">
              <a:buFont typeface="Arial" panose="020B0604020202020204" pitchFamily="34" charset="0"/>
              <a:buChar char="•"/>
            </a:pPr>
            <a:r>
              <a:rPr lang="en-US"/>
              <a:t>17% of Oregon is experiencing moderate (D1) to severe (D2) drought conditions. Conditions across Oregon have shown improvement the past few weeks.  </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Stream flow well below normal in November. </a:t>
            </a:r>
          </a:p>
          <a:p>
            <a:pPr marL="742950" lvl="1" indent="-285750">
              <a:buFont typeface="Arial" panose="020B0604020202020204" pitchFamily="34" charset="0"/>
              <a:buChar char="•"/>
            </a:pPr>
            <a:r>
              <a:rPr lang="en-US"/>
              <a:t>Recent rains have improved flows since this reporting period. </a:t>
            </a:r>
          </a:p>
        </p:txBody>
      </p:sp>
      <p:pic>
        <p:nvPicPr>
          <p:cNvPr id="10" name="Picture 9">
            <a:extLst>
              <a:ext uri="{FF2B5EF4-FFF2-40B4-BE49-F238E27FC236}">
                <a16:creationId xmlns:a16="http://schemas.microsoft.com/office/drawing/2014/main" id="{01968AFA-5C51-7DE5-55B7-F761D0E106E0}"/>
              </a:ext>
            </a:extLst>
          </p:cNvPr>
          <p:cNvPicPr>
            <a:picLocks noChangeAspect="1"/>
          </p:cNvPicPr>
          <p:nvPr/>
        </p:nvPicPr>
        <p:blipFill>
          <a:blip r:embed="rId3"/>
          <a:stretch>
            <a:fillRect/>
          </a:stretch>
        </p:blipFill>
        <p:spPr>
          <a:xfrm>
            <a:off x="1066799" y="3049726"/>
            <a:ext cx="2635515" cy="3392524"/>
          </a:xfrm>
          <a:prstGeom prst="rect">
            <a:avLst/>
          </a:prstGeom>
        </p:spPr>
      </p:pic>
      <p:pic>
        <p:nvPicPr>
          <p:cNvPr id="15" name="Picture 14">
            <a:extLst>
              <a:ext uri="{FF2B5EF4-FFF2-40B4-BE49-F238E27FC236}">
                <a16:creationId xmlns:a16="http://schemas.microsoft.com/office/drawing/2014/main" id="{93AA41AC-49DE-BD68-6D7C-6770A4EB157B}"/>
              </a:ext>
            </a:extLst>
          </p:cNvPr>
          <p:cNvPicPr>
            <a:picLocks noChangeAspect="1"/>
          </p:cNvPicPr>
          <p:nvPr/>
        </p:nvPicPr>
        <p:blipFill>
          <a:blip r:embed="rId4"/>
          <a:stretch>
            <a:fillRect/>
          </a:stretch>
        </p:blipFill>
        <p:spPr>
          <a:xfrm>
            <a:off x="5421732" y="3049726"/>
            <a:ext cx="3093618" cy="3176905"/>
          </a:xfrm>
          <a:prstGeom prst="rect">
            <a:avLst/>
          </a:prstGeom>
        </p:spPr>
      </p:pic>
    </p:spTree>
    <p:extLst>
      <p:ext uri="{BB962C8B-B14F-4D97-AF65-F5344CB8AC3E}">
        <p14:creationId xmlns:p14="http://schemas.microsoft.com/office/powerpoint/2010/main" val="1756910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8698B-CD9C-FE13-01F7-4D55F32FB353}"/>
              </a:ext>
            </a:extLst>
          </p:cNvPr>
          <p:cNvSpPr>
            <a:spLocks noGrp="1"/>
          </p:cNvSpPr>
          <p:nvPr>
            <p:ph type="title"/>
          </p:nvPr>
        </p:nvSpPr>
        <p:spPr/>
        <p:txBody>
          <a:bodyPr>
            <a:normAutofit/>
          </a:bodyPr>
          <a:lstStyle/>
          <a:p>
            <a:r>
              <a:rPr lang="en-US" sz="3200"/>
              <a:t>Overall Drought </a:t>
            </a:r>
          </a:p>
        </p:txBody>
      </p:sp>
      <p:sp>
        <p:nvSpPr>
          <p:cNvPr id="3" name="Date Placeholder 2">
            <a:extLst>
              <a:ext uri="{FF2B5EF4-FFF2-40B4-BE49-F238E27FC236}">
                <a16:creationId xmlns:a16="http://schemas.microsoft.com/office/drawing/2014/main" id="{34263C8F-E012-65EF-D32F-81E1ADC7488E}"/>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AA31A0AB-BECC-AD67-2FD5-AE7B0E917C9B}"/>
              </a:ext>
            </a:extLst>
          </p:cNvPr>
          <p:cNvSpPr>
            <a:spLocks noGrp="1"/>
          </p:cNvSpPr>
          <p:nvPr>
            <p:ph type="sldNum" sz="quarter" idx="12"/>
          </p:nvPr>
        </p:nvSpPr>
        <p:spPr/>
        <p:txBody>
          <a:bodyPr/>
          <a:lstStyle/>
          <a:p>
            <a:fld id="{04A3A10D-7D5E-4932-A76F-CD1632FD3D96}" type="slidenum">
              <a:rPr lang="en-US" smtClean="0"/>
              <a:t>21</a:t>
            </a:fld>
            <a:endParaRPr lang="en-US"/>
          </a:p>
        </p:txBody>
      </p:sp>
      <p:sp>
        <p:nvSpPr>
          <p:cNvPr id="6" name="TextBox 5">
            <a:extLst>
              <a:ext uri="{FF2B5EF4-FFF2-40B4-BE49-F238E27FC236}">
                <a16:creationId xmlns:a16="http://schemas.microsoft.com/office/drawing/2014/main" id="{8A6F4606-18B3-4876-1681-55FFFE653955}"/>
              </a:ext>
            </a:extLst>
          </p:cNvPr>
          <p:cNvSpPr txBox="1"/>
          <p:nvPr/>
        </p:nvSpPr>
        <p:spPr>
          <a:xfrm>
            <a:off x="381000" y="1240510"/>
            <a:ext cx="8610600" cy="1477328"/>
          </a:xfrm>
          <a:prstGeom prst="rect">
            <a:avLst/>
          </a:prstGeom>
          <a:noFill/>
        </p:spPr>
        <p:txBody>
          <a:bodyPr wrap="square" rtlCol="0">
            <a:spAutoFit/>
          </a:bodyPr>
          <a:lstStyle/>
          <a:p>
            <a:pPr marL="742950" lvl="1" indent="-285750">
              <a:buFont typeface="Arial" panose="020B0604020202020204" pitchFamily="34" charset="0"/>
              <a:buChar char="•"/>
            </a:pPr>
            <a:r>
              <a:rPr lang="en-US"/>
              <a:t>January 23, 2024, roughly 44% of Oregon was abnormally dry (D0) with 18% experiencing moderate drought conditions (D1). Conditions across Oregon have shown improvement.</a:t>
            </a:r>
          </a:p>
          <a:p>
            <a:pPr marL="742950" lvl="1" indent="-285750">
              <a:buFont typeface="Arial" panose="020B0604020202020204" pitchFamily="34" charset="0"/>
              <a:buChar char="•"/>
            </a:pPr>
            <a:r>
              <a:rPr lang="en-US" b="1"/>
              <a:t>Near Term Outlook </a:t>
            </a:r>
            <a:r>
              <a:rPr lang="en-US"/>
              <a:t>is leaning towards near to above average precipitation, below normal temperatures.  </a:t>
            </a:r>
          </a:p>
        </p:txBody>
      </p:sp>
      <p:pic>
        <p:nvPicPr>
          <p:cNvPr id="7" name="Picture 6" descr="A map of the state of oregon&#10;&#10;Description automatically generated">
            <a:extLst>
              <a:ext uri="{FF2B5EF4-FFF2-40B4-BE49-F238E27FC236}">
                <a16:creationId xmlns:a16="http://schemas.microsoft.com/office/drawing/2014/main" id="{4EF36406-BF8A-D4E6-7DFC-DAF87A0A8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67" y="2646431"/>
            <a:ext cx="4600139" cy="3824535"/>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9C318429-824B-201D-C704-8286CB4CE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746" y="2842322"/>
            <a:ext cx="3822854" cy="3628645"/>
          </a:xfrm>
          <a:prstGeom prst="rect">
            <a:avLst/>
          </a:prstGeom>
        </p:spPr>
      </p:pic>
      <p:pic>
        <p:nvPicPr>
          <p:cNvPr id="11" name="Picture 10">
            <a:extLst>
              <a:ext uri="{FF2B5EF4-FFF2-40B4-BE49-F238E27FC236}">
                <a16:creationId xmlns:a16="http://schemas.microsoft.com/office/drawing/2014/main" id="{04E1FBA5-6931-664F-5768-867505095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350" y="2689900"/>
            <a:ext cx="2657846" cy="304843"/>
          </a:xfrm>
          <a:prstGeom prst="rect">
            <a:avLst/>
          </a:prstGeom>
        </p:spPr>
      </p:pic>
    </p:spTree>
    <p:extLst>
      <p:ext uri="{BB962C8B-B14F-4D97-AF65-F5344CB8AC3E}">
        <p14:creationId xmlns:p14="http://schemas.microsoft.com/office/powerpoint/2010/main" val="2334724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CA3C-5E6F-29F6-C129-E64C2D13BCCD}"/>
              </a:ext>
            </a:extLst>
          </p:cNvPr>
          <p:cNvSpPr>
            <a:spLocks noGrp="1"/>
          </p:cNvSpPr>
          <p:nvPr>
            <p:ph type="title"/>
          </p:nvPr>
        </p:nvSpPr>
        <p:spPr/>
        <p:txBody>
          <a:bodyPr/>
          <a:lstStyle/>
          <a:p>
            <a:r>
              <a:rPr lang="en-US" sz="3200"/>
              <a:t>Precipitation</a:t>
            </a:r>
            <a:r>
              <a:rPr lang="en-US"/>
              <a:t> </a:t>
            </a:r>
          </a:p>
        </p:txBody>
      </p:sp>
      <p:sp>
        <p:nvSpPr>
          <p:cNvPr id="3" name="Date Placeholder 2">
            <a:extLst>
              <a:ext uri="{FF2B5EF4-FFF2-40B4-BE49-F238E27FC236}">
                <a16:creationId xmlns:a16="http://schemas.microsoft.com/office/drawing/2014/main" id="{6BB742C9-353E-3C4C-8C8E-BA70225DE53C}"/>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9C0CE509-89FA-B1F0-04D5-8FB70824091A}"/>
              </a:ext>
            </a:extLst>
          </p:cNvPr>
          <p:cNvSpPr>
            <a:spLocks noGrp="1"/>
          </p:cNvSpPr>
          <p:nvPr>
            <p:ph type="sldNum" sz="quarter" idx="12"/>
          </p:nvPr>
        </p:nvSpPr>
        <p:spPr/>
        <p:txBody>
          <a:bodyPr/>
          <a:lstStyle/>
          <a:p>
            <a:fld id="{04A3A10D-7D5E-4932-A76F-CD1632FD3D96}" type="slidenum">
              <a:rPr lang="en-US" smtClean="0"/>
              <a:t>22</a:t>
            </a:fld>
            <a:endParaRPr lang="en-US"/>
          </a:p>
        </p:txBody>
      </p:sp>
      <p:pic>
        <p:nvPicPr>
          <p:cNvPr id="6" name="Picture 5" descr="A map of the state of the united states&#10;&#10;Description automatically generated">
            <a:extLst>
              <a:ext uri="{FF2B5EF4-FFF2-40B4-BE49-F238E27FC236}">
                <a16:creationId xmlns:a16="http://schemas.microsoft.com/office/drawing/2014/main" id="{FED6FE96-633F-6091-9FB3-8293BB463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600" y="1896023"/>
            <a:ext cx="6402799" cy="4571951"/>
          </a:xfrm>
          <a:prstGeom prst="rect">
            <a:avLst/>
          </a:prstGeom>
        </p:spPr>
      </p:pic>
      <p:sp>
        <p:nvSpPr>
          <p:cNvPr id="7" name="TextBox 6">
            <a:extLst>
              <a:ext uri="{FF2B5EF4-FFF2-40B4-BE49-F238E27FC236}">
                <a16:creationId xmlns:a16="http://schemas.microsoft.com/office/drawing/2014/main" id="{14696AC5-8186-C083-2CD6-577FC6B75003}"/>
              </a:ext>
            </a:extLst>
          </p:cNvPr>
          <p:cNvSpPr txBox="1"/>
          <p:nvPr/>
        </p:nvSpPr>
        <p:spPr>
          <a:xfrm>
            <a:off x="0" y="1434358"/>
            <a:ext cx="9144000" cy="461665"/>
          </a:xfrm>
          <a:prstGeom prst="rect">
            <a:avLst/>
          </a:prstGeom>
          <a:noFill/>
        </p:spPr>
        <p:txBody>
          <a:bodyPr wrap="square" rtlCol="0">
            <a:spAutoFit/>
          </a:bodyPr>
          <a:lstStyle/>
          <a:p>
            <a:pPr algn="ctr"/>
            <a:r>
              <a:rPr lang="en-US" sz="2400"/>
              <a:t>Water year to date – 99% of median for Rogue-Umpqua basin</a:t>
            </a:r>
          </a:p>
        </p:txBody>
      </p:sp>
    </p:spTree>
    <p:extLst>
      <p:ext uri="{BB962C8B-B14F-4D97-AF65-F5344CB8AC3E}">
        <p14:creationId xmlns:p14="http://schemas.microsoft.com/office/powerpoint/2010/main" val="3644029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C186-B808-8B62-4194-5B9E1E53D046}"/>
              </a:ext>
            </a:extLst>
          </p:cNvPr>
          <p:cNvSpPr>
            <a:spLocks noGrp="1"/>
          </p:cNvSpPr>
          <p:nvPr>
            <p:ph type="title"/>
          </p:nvPr>
        </p:nvSpPr>
        <p:spPr/>
        <p:txBody>
          <a:bodyPr>
            <a:normAutofit/>
          </a:bodyPr>
          <a:lstStyle/>
          <a:p>
            <a:r>
              <a:rPr lang="en-US" sz="3200"/>
              <a:t>Snowpack </a:t>
            </a:r>
          </a:p>
        </p:txBody>
      </p:sp>
      <p:sp>
        <p:nvSpPr>
          <p:cNvPr id="3" name="Date Placeholder 2">
            <a:extLst>
              <a:ext uri="{FF2B5EF4-FFF2-40B4-BE49-F238E27FC236}">
                <a16:creationId xmlns:a16="http://schemas.microsoft.com/office/drawing/2014/main" id="{EC98ABA1-4E5F-A23B-DDB6-DFA17CE05B18}"/>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57D41736-8970-BDB0-BB0F-276BAB7D1E9B}"/>
              </a:ext>
            </a:extLst>
          </p:cNvPr>
          <p:cNvSpPr>
            <a:spLocks noGrp="1"/>
          </p:cNvSpPr>
          <p:nvPr>
            <p:ph type="sldNum" sz="quarter" idx="12"/>
          </p:nvPr>
        </p:nvSpPr>
        <p:spPr/>
        <p:txBody>
          <a:bodyPr/>
          <a:lstStyle/>
          <a:p>
            <a:fld id="{04A3A10D-7D5E-4932-A76F-CD1632FD3D96}" type="slidenum">
              <a:rPr lang="en-US" smtClean="0"/>
              <a:t>23</a:t>
            </a:fld>
            <a:endParaRPr lang="en-US"/>
          </a:p>
        </p:txBody>
      </p:sp>
      <p:sp>
        <p:nvSpPr>
          <p:cNvPr id="11" name="TextBox 10">
            <a:extLst>
              <a:ext uri="{FF2B5EF4-FFF2-40B4-BE49-F238E27FC236}">
                <a16:creationId xmlns:a16="http://schemas.microsoft.com/office/drawing/2014/main" id="{557F5645-88C0-CEC1-3211-9188761024E9}"/>
              </a:ext>
            </a:extLst>
          </p:cNvPr>
          <p:cNvSpPr txBox="1"/>
          <p:nvPr/>
        </p:nvSpPr>
        <p:spPr>
          <a:xfrm>
            <a:off x="0" y="1434358"/>
            <a:ext cx="9144000" cy="461665"/>
          </a:xfrm>
          <a:prstGeom prst="rect">
            <a:avLst/>
          </a:prstGeom>
          <a:noFill/>
        </p:spPr>
        <p:txBody>
          <a:bodyPr wrap="square" rtlCol="0">
            <a:spAutoFit/>
          </a:bodyPr>
          <a:lstStyle/>
          <a:p>
            <a:pPr algn="ctr"/>
            <a:r>
              <a:rPr lang="en-US" sz="2400"/>
              <a:t>Snow water equivalent – 85% of median for Rogue-Umpqua basin</a:t>
            </a:r>
          </a:p>
        </p:txBody>
      </p:sp>
      <p:pic>
        <p:nvPicPr>
          <p:cNvPr id="8" name="Picture 7">
            <a:extLst>
              <a:ext uri="{FF2B5EF4-FFF2-40B4-BE49-F238E27FC236}">
                <a16:creationId xmlns:a16="http://schemas.microsoft.com/office/drawing/2014/main" id="{B380676C-53F2-F253-E8EF-C62C63F0B8DB}"/>
              </a:ext>
            </a:extLst>
          </p:cNvPr>
          <p:cNvPicPr>
            <a:picLocks noChangeAspect="1"/>
          </p:cNvPicPr>
          <p:nvPr/>
        </p:nvPicPr>
        <p:blipFill>
          <a:blip r:embed="rId3"/>
          <a:stretch>
            <a:fillRect/>
          </a:stretch>
        </p:blipFill>
        <p:spPr>
          <a:xfrm>
            <a:off x="931026" y="1980854"/>
            <a:ext cx="7281948" cy="4411320"/>
          </a:xfrm>
          <a:prstGeom prst="rect">
            <a:avLst/>
          </a:prstGeom>
        </p:spPr>
      </p:pic>
    </p:spTree>
    <p:extLst>
      <p:ext uri="{BB962C8B-B14F-4D97-AF65-F5344CB8AC3E}">
        <p14:creationId xmlns:p14="http://schemas.microsoft.com/office/powerpoint/2010/main" val="275796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747B-9109-B34C-AE71-0C637278AC6E}"/>
              </a:ext>
            </a:extLst>
          </p:cNvPr>
          <p:cNvSpPr>
            <a:spLocks noGrp="1"/>
          </p:cNvSpPr>
          <p:nvPr>
            <p:ph type="title"/>
          </p:nvPr>
        </p:nvSpPr>
        <p:spPr/>
        <p:txBody>
          <a:bodyPr/>
          <a:lstStyle/>
          <a:p>
            <a:r>
              <a:rPr lang="en-US"/>
              <a:t>Water Year to Date- Streamflow's</a:t>
            </a:r>
          </a:p>
        </p:txBody>
      </p:sp>
      <p:sp>
        <p:nvSpPr>
          <p:cNvPr id="3" name="Date Placeholder 2">
            <a:extLst>
              <a:ext uri="{FF2B5EF4-FFF2-40B4-BE49-F238E27FC236}">
                <a16:creationId xmlns:a16="http://schemas.microsoft.com/office/drawing/2014/main" id="{D5BC3398-E5A7-502E-C56C-F60204F9FD03}"/>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EA854BD-D52E-8292-9EFB-6C3A4986CB47}"/>
              </a:ext>
            </a:extLst>
          </p:cNvPr>
          <p:cNvSpPr>
            <a:spLocks noGrp="1"/>
          </p:cNvSpPr>
          <p:nvPr>
            <p:ph type="sldNum" sz="quarter" idx="12"/>
          </p:nvPr>
        </p:nvSpPr>
        <p:spPr/>
        <p:txBody>
          <a:bodyPr/>
          <a:lstStyle/>
          <a:p>
            <a:fld id="{04A3A10D-7D5E-4932-A76F-CD1632FD3D96}" type="slidenum">
              <a:rPr lang="en-US" smtClean="0"/>
              <a:t>24</a:t>
            </a:fld>
            <a:endParaRPr lang="en-US"/>
          </a:p>
        </p:txBody>
      </p:sp>
      <p:pic>
        <p:nvPicPr>
          <p:cNvPr id="6" name="Picture 5">
            <a:extLst>
              <a:ext uri="{FF2B5EF4-FFF2-40B4-BE49-F238E27FC236}">
                <a16:creationId xmlns:a16="http://schemas.microsoft.com/office/drawing/2014/main" id="{01B1C8FD-C830-837B-863F-71130AE523B7}"/>
              </a:ext>
            </a:extLst>
          </p:cNvPr>
          <p:cNvPicPr>
            <a:picLocks noChangeAspect="1"/>
          </p:cNvPicPr>
          <p:nvPr/>
        </p:nvPicPr>
        <p:blipFill>
          <a:blip r:embed="rId3"/>
          <a:stretch>
            <a:fillRect/>
          </a:stretch>
        </p:blipFill>
        <p:spPr>
          <a:xfrm>
            <a:off x="91439" y="1436645"/>
            <a:ext cx="6666807" cy="4937903"/>
          </a:xfrm>
          <a:prstGeom prst="rect">
            <a:avLst/>
          </a:prstGeom>
        </p:spPr>
      </p:pic>
      <p:sp>
        <p:nvSpPr>
          <p:cNvPr id="7" name="TextBox 6">
            <a:extLst>
              <a:ext uri="{FF2B5EF4-FFF2-40B4-BE49-F238E27FC236}">
                <a16:creationId xmlns:a16="http://schemas.microsoft.com/office/drawing/2014/main" id="{CB3ACB5F-BA14-8BF6-906D-358744E8DC86}"/>
              </a:ext>
            </a:extLst>
          </p:cNvPr>
          <p:cNvSpPr txBox="1"/>
          <p:nvPr/>
        </p:nvSpPr>
        <p:spPr>
          <a:xfrm>
            <a:off x="6966065" y="1546167"/>
            <a:ext cx="2057400" cy="2677656"/>
          </a:xfrm>
          <a:prstGeom prst="rect">
            <a:avLst/>
          </a:prstGeom>
          <a:noFill/>
        </p:spPr>
        <p:txBody>
          <a:bodyPr wrap="square" rtlCol="0">
            <a:spAutoFit/>
          </a:bodyPr>
          <a:lstStyle/>
          <a:p>
            <a:r>
              <a:rPr lang="en-US" sz="2400"/>
              <a:t>Higher Flows North, Central, and East.</a:t>
            </a:r>
          </a:p>
          <a:p>
            <a:endParaRPr lang="en-US" sz="2400"/>
          </a:p>
          <a:p>
            <a:r>
              <a:rPr lang="en-US" sz="2400"/>
              <a:t>Lower South Central and Southwest.  </a:t>
            </a:r>
          </a:p>
        </p:txBody>
      </p:sp>
    </p:spTree>
    <p:extLst>
      <p:ext uri="{BB962C8B-B14F-4D97-AF65-F5344CB8AC3E}">
        <p14:creationId xmlns:p14="http://schemas.microsoft.com/office/powerpoint/2010/main" val="4059014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097D-9A21-1D09-B47F-44F53C97CC60}"/>
              </a:ext>
            </a:extLst>
          </p:cNvPr>
          <p:cNvSpPr>
            <a:spLocks noGrp="1"/>
          </p:cNvSpPr>
          <p:nvPr>
            <p:ph type="title"/>
          </p:nvPr>
        </p:nvSpPr>
        <p:spPr/>
        <p:txBody>
          <a:bodyPr/>
          <a:lstStyle/>
          <a:p>
            <a:r>
              <a:rPr lang="en-US"/>
              <a:t>LOOKING AHEAD</a:t>
            </a:r>
          </a:p>
        </p:txBody>
      </p:sp>
      <p:sp>
        <p:nvSpPr>
          <p:cNvPr id="3" name="Date Placeholder 2">
            <a:extLst>
              <a:ext uri="{FF2B5EF4-FFF2-40B4-BE49-F238E27FC236}">
                <a16:creationId xmlns:a16="http://schemas.microsoft.com/office/drawing/2014/main" id="{E002F1A1-01B8-8E02-361F-AD7749956323}"/>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172A016D-DC37-CC25-E7D4-B2522DB22BFA}"/>
              </a:ext>
            </a:extLst>
          </p:cNvPr>
          <p:cNvSpPr>
            <a:spLocks noGrp="1"/>
          </p:cNvSpPr>
          <p:nvPr>
            <p:ph type="sldNum" sz="quarter" idx="12"/>
          </p:nvPr>
        </p:nvSpPr>
        <p:spPr/>
        <p:txBody>
          <a:bodyPr/>
          <a:lstStyle/>
          <a:p>
            <a:fld id="{04A3A10D-7D5E-4932-A76F-CD1632FD3D96}" type="slidenum">
              <a:rPr lang="en-US" smtClean="0"/>
              <a:t>25</a:t>
            </a:fld>
            <a:endParaRPr lang="en-US"/>
          </a:p>
        </p:txBody>
      </p:sp>
      <p:sp>
        <p:nvSpPr>
          <p:cNvPr id="5" name="TextBox 4">
            <a:extLst>
              <a:ext uri="{FF2B5EF4-FFF2-40B4-BE49-F238E27FC236}">
                <a16:creationId xmlns:a16="http://schemas.microsoft.com/office/drawing/2014/main" id="{6F17CFC5-4716-5DC5-712E-37444A2F84D4}"/>
              </a:ext>
            </a:extLst>
          </p:cNvPr>
          <p:cNvSpPr txBox="1"/>
          <p:nvPr/>
        </p:nvSpPr>
        <p:spPr>
          <a:xfrm>
            <a:off x="270510" y="1360669"/>
            <a:ext cx="8686800" cy="1569660"/>
          </a:xfrm>
          <a:prstGeom prst="rect">
            <a:avLst/>
          </a:prstGeom>
          <a:noFill/>
        </p:spPr>
        <p:txBody>
          <a:bodyPr wrap="square" lIns="91440" tIns="45720" rIns="91440" bIns="45720" rtlCol="0" anchor="t">
            <a:spAutoFit/>
          </a:bodyPr>
          <a:lstStyle/>
          <a:p>
            <a:r>
              <a:rPr lang="en-US" sz="2400"/>
              <a:t>Three Month Seasonal Outlook.</a:t>
            </a:r>
          </a:p>
          <a:p>
            <a:pPr marL="285750" indent="-285750">
              <a:buFont typeface="Arial" panose="020B0604020202020204" pitchFamily="34" charset="0"/>
              <a:buChar char="•"/>
            </a:pPr>
            <a:r>
              <a:rPr lang="en-US" sz="2400"/>
              <a:t>Conditions favor above average temperatures and equal chance above/ below precipitation.  (98% of the SW Region Irrigation is Surface Water) </a:t>
            </a:r>
            <a:r>
              <a:rPr lang="en-US" sz="2400" i="1"/>
              <a:t>Snowpack Dependent</a:t>
            </a:r>
            <a:endParaRPr lang="en-US" sz="2400" i="1">
              <a:cs typeface="Calibri"/>
            </a:endParaRPr>
          </a:p>
        </p:txBody>
      </p:sp>
      <p:pic>
        <p:nvPicPr>
          <p:cNvPr id="7" name="Picture 6">
            <a:extLst>
              <a:ext uri="{FF2B5EF4-FFF2-40B4-BE49-F238E27FC236}">
                <a16:creationId xmlns:a16="http://schemas.microsoft.com/office/drawing/2014/main" id="{19C4BF1E-01EE-B4A4-47DA-4C37B40C0E78}"/>
              </a:ext>
            </a:extLst>
          </p:cNvPr>
          <p:cNvPicPr>
            <a:picLocks noChangeAspect="1"/>
          </p:cNvPicPr>
          <p:nvPr/>
        </p:nvPicPr>
        <p:blipFill>
          <a:blip r:embed="rId3"/>
          <a:stretch>
            <a:fillRect/>
          </a:stretch>
        </p:blipFill>
        <p:spPr>
          <a:xfrm>
            <a:off x="186690" y="3103098"/>
            <a:ext cx="4176356" cy="3252788"/>
          </a:xfrm>
          <a:prstGeom prst="rect">
            <a:avLst/>
          </a:prstGeom>
        </p:spPr>
      </p:pic>
      <p:pic>
        <p:nvPicPr>
          <p:cNvPr id="11" name="Picture 10">
            <a:extLst>
              <a:ext uri="{FF2B5EF4-FFF2-40B4-BE49-F238E27FC236}">
                <a16:creationId xmlns:a16="http://schemas.microsoft.com/office/drawing/2014/main" id="{B6530308-62E7-6177-04C0-DEBAA48C9961}"/>
              </a:ext>
            </a:extLst>
          </p:cNvPr>
          <p:cNvPicPr>
            <a:picLocks noChangeAspect="1"/>
          </p:cNvPicPr>
          <p:nvPr/>
        </p:nvPicPr>
        <p:blipFill>
          <a:blip r:embed="rId4"/>
          <a:stretch>
            <a:fillRect/>
          </a:stretch>
        </p:blipFill>
        <p:spPr>
          <a:xfrm>
            <a:off x="4795971" y="3103098"/>
            <a:ext cx="4161339" cy="3291655"/>
          </a:xfrm>
          <a:prstGeom prst="rect">
            <a:avLst/>
          </a:prstGeom>
        </p:spPr>
      </p:pic>
    </p:spTree>
    <p:extLst>
      <p:ext uri="{BB962C8B-B14F-4D97-AF65-F5344CB8AC3E}">
        <p14:creationId xmlns:p14="http://schemas.microsoft.com/office/powerpoint/2010/main" val="3325704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F1D3-B544-4BAC-A687-94AE20283AF7}"/>
              </a:ext>
            </a:extLst>
          </p:cNvPr>
          <p:cNvSpPr>
            <a:spLocks noGrp="1"/>
          </p:cNvSpPr>
          <p:nvPr>
            <p:ph type="title"/>
          </p:nvPr>
        </p:nvSpPr>
        <p:spPr>
          <a:xfrm>
            <a:off x="4467005" y="313291"/>
            <a:ext cx="5562600" cy="762000"/>
          </a:xfrm>
        </p:spPr>
        <p:txBody>
          <a:bodyPr>
            <a:normAutofit/>
          </a:bodyPr>
          <a:lstStyle/>
          <a:p>
            <a:r>
              <a:rPr lang="en-US" sz="3200" b="1">
                <a:latin typeface="Goudy Old Style"/>
              </a:rPr>
              <a:t>	Drought Tools</a:t>
            </a:r>
          </a:p>
        </p:txBody>
      </p:sp>
      <p:sp>
        <p:nvSpPr>
          <p:cNvPr id="3" name="Date Placeholder 2">
            <a:extLst>
              <a:ext uri="{FF2B5EF4-FFF2-40B4-BE49-F238E27FC236}">
                <a16:creationId xmlns:a16="http://schemas.microsoft.com/office/drawing/2014/main" id="{6C13C6DE-0F3B-4A42-B3EC-6DF8B208A0E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2C1BF1AB-D019-4212-8D5D-A40569C34E05}"/>
              </a:ext>
            </a:extLst>
          </p:cNvPr>
          <p:cNvSpPr>
            <a:spLocks noGrp="1"/>
          </p:cNvSpPr>
          <p:nvPr>
            <p:ph type="sldNum" sz="quarter" idx="12"/>
          </p:nvPr>
        </p:nvSpPr>
        <p:spPr/>
        <p:txBody>
          <a:bodyPr/>
          <a:lstStyle/>
          <a:p>
            <a:fld id="{04A3A10D-7D5E-4932-A76F-CD1632FD3D96}" type="slidenum">
              <a:rPr lang="en-US" smtClean="0"/>
              <a:t>26</a:t>
            </a:fld>
            <a:endParaRPr lang="en-US"/>
          </a:p>
        </p:txBody>
      </p:sp>
      <p:sp>
        <p:nvSpPr>
          <p:cNvPr id="5" name="Rectangle 4">
            <a:extLst>
              <a:ext uri="{FF2B5EF4-FFF2-40B4-BE49-F238E27FC236}">
                <a16:creationId xmlns:a16="http://schemas.microsoft.com/office/drawing/2014/main" id="{779F01B6-0BA9-476A-BF64-E0B8D2BB3AF5}"/>
              </a:ext>
            </a:extLst>
          </p:cNvPr>
          <p:cNvSpPr/>
          <p:nvPr/>
        </p:nvSpPr>
        <p:spPr>
          <a:xfrm>
            <a:off x="409444" y="1500376"/>
            <a:ext cx="8429756" cy="3539430"/>
          </a:xfrm>
          <a:prstGeom prst="rect">
            <a:avLst/>
          </a:prstGeom>
        </p:spPr>
        <p:txBody>
          <a:bodyPr wrap="square" lIns="91440" tIns="45720" rIns="91440" bIns="45720" anchor="t">
            <a:spAutoFit/>
          </a:bodyPr>
          <a:lstStyle/>
          <a:p>
            <a:r>
              <a:rPr lang="en-US" sz="2000">
                <a:latin typeface="Calibri" panose="020F0502020204030204" pitchFamily="34" charset="0"/>
              </a:rPr>
              <a:t>Jackson County was given Drought Declaration Status by Oregon’s Governor for 2023.  </a:t>
            </a:r>
          </a:p>
          <a:p>
            <a:pPr algn="ctr"/>
            <a:r>
              <a:rPr lang="en-US">
                <a:latin typeface="Calibri" panose="020F0502020204030204" pitchFamily="34" charset="0"/>
              </a:rPr>
              <a:t>OWRD’s  </a:t>
            </a:r>
            <a:r>
              <a:rPr lang="en-US">
                <a:hlinkClick r:id="rId3"/>
              </a:rPr>
              <a:t>Drought Declaration Status Map (state.or.us)</a:t>
            </a:r>
            <a:endParaRPr lang="en-US">
              <a:solidFill>
                <a:srgbClr val="FF0000"/>
              </a:solidFill>
              <a:latin typeface="Calibri" panose="020F0502020204030204" pitchFamily="34" charset="0"/>
            </a:endParaRPr>
          </a:p>
          <a:p>
            <a:endParaRPr lang="en-US" sz="2000">
              <a:solidFill>
                <a:srgbClr val="000000"/>
              </a:solidFill>
              <a:latin typeface="Calibri" panose="020F0502020204030204" pitchFamily="34" charset="0"/>
            </a:endParaRPr>
          </a:p>
          <a:p>
            <a:pPr>
              <a:spcAft>
                <a:spcPts val="600"/>
              </a:spcAft>
            </a:pPr>
            <a:r>
              <a:rPr lang="en-US" sz="2000" b="1">
                <a:solidFill>
                  <a:srgbClr val="000000"/>
                </a:solidFill>
                <a:latin typeface="Calibri" panose="020F0502020204030204" pitchFamily="34" charset="0"/>
              </a:rPr>
              <a:t>Benefit: </a:t>
            </a:r>
            <a:r>
              <a:rPr lang="en-US" sz="2000">
                <a:solidFill>
                  <a:srgbClr val="000000"/>
                </a:solidFill>
                <a:latin typeface="Calibri" panose="020F0502020204030204" pitchFamily="34" charset="0"/>
              </a:rPr>
              <a:t>Allows OWRD to provide water right holders with a number of water management tools to which they would not otherwise have access.</a:t>
            </a:r>
          </a:p>
          <a:p>
            <a:pPr algn="ctr">
              <a:spcAft>
                <a:spcPts val="600"/>
              </a:spcAft>
            </a:pPr>
            <a:r>
              <a:rPr lang="en-US">
                <a:solidFill>
                  <a:srgbClr val="0462C1"/>
                </a:solidFill>
                <a:latin typeface="Calibri" panose="020F0502020204030204" pitchFamily="34" charset="0"/>
              </a:rPr>
              <a:t>www.oregon.gov/owrd/programs/climate/droughtwatch/Documents/State_Drought_Process_and_Tools_Final.pdf </a:t>
            </a:r>
          </a:p>
          <a:p>
            <a:r>
              <a:rPr lang="en-US" sz="2000" b="1"/>
              <a:t>Commonly used tools:</a:t>
            </a:r>
          </a:p>
          <a:p>
            <a:pPr marL="342900" indent="-342900">
              <a:buFont typeface="Arial" panose="020B0604020202020204" pitchFamily="34" charset="0"/>
              <a:buChar char="•"/>
            </a:pPr>
            <a:r>
              <a:rPr lang="en-US" sz="2000"/>
              <a:t>temporary drought emergency water use permits.</a:t>
            </a:r>
            <a:endParaRPr lang="en-US" sz="2000">
              <a:cs typeface="Calibri"/>
            </a:endParaRPr>
          </a:p>
          <a:p>
            <a:pPr marL="342900" indent="-342900">
              <a:buFont typeface="Arial" panose="020B0604020202020204" pitchFamily="34" charset="0"/>
              <a:buChar char="•"/>
            </a:pPr>
            <a:r>
              <a:rPr lang="en-US" sz="2000"/>
              <a:t>temporary drought transfers. </a:t>
            </a:r>
            <a:endParaRPr lang="en-US">
              <a:solidFill>
                <a:srgbClr val="0462C1"/>
              </a:solidFill>
              <a:latin typeface="Calibri" panose="020F0502020204030204" pitchFamily="34" charset="0"/>
            </a:endParaRPr>
          </a:p>
        </p:txBody>
      </p:sp>
      <p:pic>
        <p:nvPicPr>
          <p:cNvPr id="1026" name="Picture 2" descr="Despite Snow, Drought Remains">
            <a:extLst>
              <a:ext uri="{FF2B5EF4-FFF2-40B4-BE49-F238E27FC236}">
                <a16:creationId xmlns:a16="http://schemas.microsoft.com/office/drawing/2014/main" id="{C1B24AFA-0330-E000-BEDD-654C3046C8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579" y="5061590"/>
            <a:ext cx="2251604" cy="1402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A2C282-E7BE-2738-F4C1-6D8BF43D03B9}"/>
              </a:ext>
            </a:extLst>
          </p:cNvPr>
          <p:cNvSpPr txBox="1"/>
          <p:nvPr/>
        </p:nvSpPr>
        <p:spPr>
          <a:xfrm>
            <a:off x="188766" y="5489302"/>
            <a:ext cx="652743" cy="369332"/>
          </a:xfrm>
          <a:prstGeom prst="rect">
            <a:avLst/>
          </a:prstGeom>
          <a:noFill/>
        </p:spPr>
        <p:txBody>
          <a:bodyPr wrap="none" rtlCol="0">
            <a:spAutoFit/>
          </a:bodyPr>
          <a:lstStyle/>
          <a:p>
            <a:r>
              <a:rPr lang="en-US"/>
              <a:t>2023</a:t>
            </a:r>
          </a:p>
        </p:txBody>
      </p:sp>
      <p:sp>
        <p:nvSpPr>
          <p:cNvPr id="7" name="TextBox 6">
            <a:extLst>
              <a:ext uri="{FF2B5EF4-FFF2-40B4-BE49-F238E27FC236}">
                <a16:creationId xmlns:a16="http://schemas.microsoft.com/office/drawing/2014/main" id="{8EE4E71C-0FF4-4C6E-512B-2269DE465F39}"/>
              </a:ext>
            </a:extLst>
          </p:cNvPr>
          <p:cNvSpPr txBox="1"/>
          <p:nvPr/>
        </p:nvSpPr>
        <p:spPr>
          <a:xfrm>
            <a:off x="2868318" y="5489302"/>
            <a:ext cx="652743" cy="369332"/>
          </a:xfrm>
          <a:prstGeom prst="rect">
            <a:avLst/>
          </a:prstGeom>
          <a:noFill/>
        </p:spPr>
        <p:txBody>
          <a:bodyPr wrap="none" rtlCol="0">
            <a:spAutoFit/>
          </a:bodyPr>
          <a:lstStyle/>
          <a:p>
            <a:r>
              <a:rPr lang="en-US"/>
              <a:t>2023</a:t>
            </a:r>
          </a:p>
        </p:txBody>
      </p:sp>
      <p:sp>
        <p:nvSpPr>
          <p:cNvPr id="8" name="TextBox 7">
            <a:extLst>
              <a:ext uri="{FF2B5EF4-FFF2-40B4-BE49-F238E27FC236}">
                <a16:creationId xmlns:a16="http://schemas.microsoft.com/office/drawing/2014/main" id="{6A29D61D-3355-ACAE-46FF-59295F175DE3}"/>
              </a:ext>
            </a:extLst>
          </p:cNvPr>
          <p:cNvSpPr txBox="1"/>
          <p:nvPr/>
        </p:nvSpPr>
        <p:spPr>
          <a:xfrm>
            <a:off x="5814005" y="5489302"/>
            <a:ext cx="899285" cy="369332"/>
          </a:xfrm>
          <a:prstGeom prst="rect">
            <a:avLst/>
          </a:prstGeom>
          <a:noFill/>
        </p:spPr>
        <p:txBody>
          <a:bodyPr wrap="none" rtlCol="0">
            <a:spAutoFit/>
          </a:bodyPr>
          <a:lstStyle/>
          <a:p>
            <a:r>
              <a:rPr lang="en-US"/>
              <a:t>Current</a:t>
            </a:r>
          </a:p>
        </p:txBody>
      </p:sp>
      <p:pic>
        <p:nvPicPr>
          <p:cNvPr id="10" name="Picture 9">
            <a:extLst>
              <a:ext uri="{FF2B5EF4-FFF2-40B4-BE49-F238E27FC236}">
                <a16:creationId xmlns:a16="http://schemas.microsoft.com/office/drawing/2014/main" id="{97651981-4274-37E4-64C3-E7093B8D03C1}"/>
              </a:ext>
            </a:extLst>
          </p:cNvPr>
          <p:cNvPicPr>
            <a:picLocks noChangeAspect="1"/>
          </p:cNvPicPr>
          <p:nvPr/>
        </p:nvPicPr>
        <p:blipFill>
          <a:blip r:embed="rId5"/>
          <a:stretch>
            <a:fillRect/>
          </a:stretch>
        </p:blipFill>
        <p:spPr>
          <a:xfrm>
            <a:off x="6652111" y="5061591"/>
            <a:ext cx="2428041" cy="1383980"/>
          </a:xfrm>
          <a:prstGeom prst="rect">
            <a:avLst/>
          </a:prstGeom>
        </p:spPr>
      </p:pic>
      <p:pic>
        <p:nvPicPr>
          <p:cNvPr id="12" name="Picture 11">
            <a:extLst>
              <a:ext uri="{FF2B5EF4-FFF2-40B4-BE49-F238E27FC236}">
                <a16:creationId xmlns:a16="http://schemas.microsoft.com/office/drawing/2014/main" id="{72EFB114-5B49-75BA-E3BD-763C8CB2D80D}"/>
              </a:ext>
            </a:extLst>
          </p:cNvPr>
          <p:cNvPicPr>
            <a:picLocks noChangeAspect="1"/>
          </p:cNvPicPr>
          <p:nvPr/>
        </p:nvPicPr>
        <p:blipFill>
          <a:blip r:embed="rId6"/>
          <a:stretch>
            <a:fillRect/>
          </a:stretch>
        </p:blipFill>
        <p:spPr>
          <a:xfrm>
            <a:off x="794358" y="5061590"/>
            <a:ext cx="2048346" cy="1415415"/>
          </a:xfrm>
          <a:prstGeom prst="rect">
            <a:avLst/>
          </a:prstGeom>
        </p:spPr>
      </p:pic>
    </p:spTree>
    <p:extLst>
      <p:ext uri="{BB962C8B-B14F-4D97-AF65-F5344CB8AC3E}">
        <p14:creationId xmlns:p14="http://schemas.microsoft.com/office/powerpoint/2010/main" val="693256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237" y="429144"/>
            <a:ext cx="5659167" cy="639097"/>
          </a:xfrm>
        </p:spPr>
        <p:txBody>
          <a:bodyPr/>
          <a:lstStyle/>
          <a:p>
            <a:r>
              <a:rPr lang="en-US" sz="3200" b="1">
                <a:latin typeface="Goudy Old Style"/>
              </a:rPr>
              <a:t>Water Project Grants &amp; Loans</a:t>
            </a:r>
          </a:p>
        </p:txBody>
      </p:sp>
      <p:sp>
        <p:nvSpPr>
          <p:cNvPr id="3" name="Content Placeholder 2"/>
          <p:cNvSpPr>
            <a:spLocks noGrp="1"/>
          </p:cNvSpPr>
          <p:nvPr>
            <p:ph idx="1"/>
          </p:nvPr>
        </p:nvSpPr>
        <p:spPr>
          <a:xfrm>
            <a:off x="193129" y="1517506"/>
            <a:ext cx="4724400" cy="4983163"/>
          </a:xfrm>
        </p:spPr>
        <p:txBody>
          <a:bodyPr vert="horz" lIns="91440" tIns="45720" rIns="91440" bIns="45720" rtlCol="0" anchor="t">
            <a:normAutofit/>
          </a:bodyPr>
          <a:lstStyle/>
          <a:p>
            <a:pPr marL="170815" indent="-170815">
              <a:spcBef>
                <a:spcPts val="0"/>
              </a:spcBef>
              <a:spcAft>
                <a:spcPts val="1800"/>
              </a:spcAft>
            </a:pPr>
            <a:r>
              <a:rPr lang="en-US" b="1" dirty="0">
                <a:solidFill>
                  <a:srgbClr val="005DA6"/>
                </a:solidFill>
              </a:rPr>
              <a:t>Purpose</a:t>
            </a:r>
            <a:r>
              <a:rPr lang="en-US" sz="2400" b="1" dirty="0">
                <a:solidFill>
                  <a:srgbClr val="005DA6"/>
                </a:solidFill>
              </a:rPr>
              <a:t>: </a:t>
            </a:r>
            <a:r>
              <a:rPr lang="en-US" sz="2400" dirty="0"/>
              <a:t>Support the development of </a:t>
            </a:r>
            <a:r>
              <a:rPr lang="en-US" sz="2400" b="1" dirty="0"/>
              <a:t>water resource projects</a:t>
            </a:r>
            <a:r>
              <a:rPr lang="en-US" sz="2400" dirty="0"/>
              <a:t> such as increased water storage, reuse, conservation, conveyance, etc.</a:t>
            </a:r>
            <a:endParaRPr lang="en-US" sz="2400" dirty="0">
              <a:solidFill>
                <a:srgbClr val="000000"/>
              </a:solidFill>
              <a:cs typeface="Calibri"/>
            </a:endParaRPr>
          </a:p>
          <a:p>
            <a:pPr marL="170815" indent="-170815">
              <a:spcBef>
                <a:spcPts val="0"/>
              </a:spcBef>
              <a:spcAft>
                <a:spcPts val="1800"/>
              </a:spcAft>
            </a:pPr>
            <a:r>
              <a:rPr lang="en-US" b="1" dirty="0">
                <a:solidFill>
                  <a:srgbClr val="005DA6"/>
                </a:solidFill>
              </a:rPr>
              <a:t>Applications now accepted twice a year. </a:t>
            </a:r>
            <a:r>
              <a:rPr lang="en-US" sz="1800" i="1" dirty="0"/>
              <a:t>Last application deadline was in January.</a:t>
            </a:r>
            <a:endParaRPr lang="en-US" sz="1800" i="1" dirty="0">
              <a:cs typeface="Calibri"/>
            </a:endParaRPr>
          </a:p>
          <a:p>
            <a:pPr marL="170815" indent="-170815">
              <a:spcBef>
                <a:spcPts val="0"/>
              </a:spcBef>
              <a:spcAft>
                <a:spcPts val="300"/>
              </a:spcAft>
            </a:pPr>
            <a:r>
              <a:rPr lang="en-US" b="1" dirty="0">
                <a:solidFill>
                  <a:srgbClr val="005DA6"/>
                </a:solidFill>
              </a:rPr>
              <a:t>Funding Decision</a:t>
            </a:r>
            <a:r>
              <a:rPr lang="en-US" sz="2400" b="1" dirty="0">
                <a:solidFill>
                  <a:srgbClr val="005DA6"/>
                </a:solidFill>
              </a:rPr>
              <a:t>: </a:t>
            </a:r>
            <a:r>
              <a:rPr lang="en-US" sz="2400" b="1" dirty="0"/>
              <a:t>May 2024</a:t>
            </a:r>
            <a:endParaRPr lang="en-US" sz="2400" b="1" dirty="0">
              <a:cs typeface="Calibri"/>
            </a:endParaRPr>
          </a:p>
          <a:p>
            <a:pPr marL="0" indent="0" algn="ctr">
              <a:spcBef>
                <a:spcPts val="0"/>
              </a:spcBef>
              <a:spcAft>
                <a:spcPts val="900"/>
              </a:spcAft>
              <a:buNone/>
            </a:pPr>
            <a:r>
              <a:rPr lang="en-US" sz="1800" i="1" dirty="0">
                <a:cs typeface="Calibri"/>
              </a:rPr>
              <a:t>(Anticipated second 2024 application cycle; decision in Nov/Dec 2024)</a:t>
            </a:r>
          </a:p>
          <a:p>
            <a:pPr marL="170815" indent="-170815">
              <a:spcBef>
                <a:spcPts val="0"/>
              </a:spcBef>
              <a:spcAft>
                <a:spcPts val="900"/>
              </a:spcAft>
            </a:pPr>
            <a:endParaRPr lang="en-US" sz="2600" dirty="0">
              <a:cs typeface="Calibri"/>
            </a:endParaRPr>
          </a:p>
        </p:txBody>
      </p:sp>
      <p:graphicFrame>
        <p:nvGraphicFramePr>
          <p:cNvPr id="7" name="Content Placeholder 72"/>
          <p:cNvGraphicFramePr>
            <a:graphicFrameLocks/>
          </p:cNvGraphicFramePr>
          <p:nvPr>
            <p:extLst>
              <p:ext uri="{D42A27DB-BD31-4B8C-83A1-F6EECF244321}">
                <p14:modId xmlns:p14="http://schemas.microsoft.com/office/powerpoint/2010/main" val="2724960756"/>
              </p:ext>
            </p:extLst>
          </p:nvPr>
        </p:nvGraphicFramePr>
        <p:xfrm>
          <a:off x="3784042" y="1974707"/>
          <a:ext cx="6324600" cy="4068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Point Star 8"/>
          <p:cNvSpPr/>
          <p:nvPr/>
        </p:nvSpPr>
        <p:spPr>
          <a:xfrm>
            <a:off x="6324600" y="3192432"/>
            <a:ext cx="1083596" cy="1074768"/>
          </a:xfrm>
          <a:prstGeom prst="star10">
            <a:avLst/>
          </a:prstGeom>
          <a:noFill/>
          <a:ln w="76200">
            <a:solidFill>
              <a:schemeClr val="accent3"/>
            </a:solidFill>
          </a:ln>
        </p:spPr>
        <p:txBody>
          <a:bodyPr wrap="square" rtlCol="0" anchor="ctr">
            <a:spAutoFit/>
          </a:bodyPr>
          <a:lstStyle/>
          <a:p>
            <a:pPr algn="ctr">
              <a:spcBef>
                <a:spcPts val="1800"/>
              </a:spcBef>
            </a:pPr>
            <a:endParaRPr lang="en-US" sz="2800" u="sng">
              <a:solidFill>
                <a:schemeClr val="bg1"/>
              </a:solidFill>
            </a:endParaRP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9001" t="22012" r="16568" b="23135"/>
          <a:stretch/>
        </p:blipFill>
        <p:spPr>
          <a:xfrm>
            <a:off x="6455461" y="4069475"/>
            <a:ext cx="842212" cy="589547"/>
          </a:xfrm>
          <a:prstGeom prst="rect">
            <a:avLst/>
          </a:prstGeom>
        </p:spPr>
      </p:pic>
      <p:sp>
        <p:nvSpPr>
          <p:cNvPr id="8" name="TextBox 7"/>
          <p:cNvSpPr txBox="1"/>
          <p:nvPr/>
        </p:nvSpPr>
        <p:spPr>
          <a:xfrm>
            <a:off x="193129" y="5912069"/>
            <a:ext cx="7641020" cy="707886"/>
          </a:xfrm>
          <a:prstGeom prst="rect">
            <a:avLst/>
          </a:prstGeom>
          <a:noFill/>
        </p:spPr>
        <p:txBody>
          <a:bodyPr wrap="square" lIns="91440" tIns="45720" rIns="91440" bIns="45720" rtlCol="0" anchor="t">
            <a:spAutoFit/>
          </a:bodyPr>
          <a:lstStyle/>
          <a:p>
            <a:r>
              <a:rPr lang="en-US" sz="2000" b="1" dirty="0"/>
              <a:t>For more information: </a:t>
            </a:r>
            <a:r>
              <a:rPr lang="en-US" sz="2000" b="1" dirty="0">
                <a:solidFill>
                  <a:srgbClr val="005DA6"/>
                </a:solidFill>
              </a:rPr>
              <a:t>waterprojects@oregon.gov</a:t>
            </a:r>
            <a:r>
              <a:rPr lang="en-US" sz="2000" dirty="0">
                <a:solidFill>
                  <a:srgbClr val="005DA6"/>
                </a:solidFill>
              </a:rPr>
              <a:t>​​​</a:t>
            </a:r>
            <a:br>
              <a:rPr lang="en-US" sz="2000" dirty="0"/>
            </a:br>
            <a:endParaRPr lang="en-US" sz="2000"/>
          </a:p>
        </p:txBody>
      </p:sp>
      <p:sp>
        <p:nvSpPr>
          <p:cNvPr id="12" name="Slide Number Placeholder 11">
            <a:extLst>
              <a:ext uri="{FF2B5EF4-FFF2-40B4-BE49-F238E27FC236}">
                <a16:creationId xmlns:a16="http://schemas.microsoft.com/office/drawing/2014/main" id="{CC02360F-47D2-FE01-80D6-362FE56DE24D}"/>
              </a:ext>
            </a:extLst>
          </p:cNvPr>
          <p:cNvSpPr>
            <a:spLocks noGrp="1"/>
          </p:cNvSpPr>
          <p:nvPr>
            <p:ph type="sldNum" sz="quarter" idx="12"/>
          </p:nvPr>
        </p:nvSpPr>
        <p:spPr/>
        <p:txBody>
          <a:bodyPr/>
          <a:lstStyle/>
          <a:p>
            <a:fld id="{04A3A10D-7D5E-4932-A76F-CD1632FD3D96}" type="slidenum">
              <a:rPr lang="en-US" smtClean="0"/>
              <a:pPr/>
              <a:t>27</a:t>
            </a:fld>
            <a:endParaRPr lang="en-US"/>
          </a:p>
        </p:txBody>
      </p:sp>
      <p:sp>
        <p:nvSpPr>
          <p:cNvPr id="17" name="TextBox 16">
            <a:extLst>
              <a:ext uri="{FF2B5EF4-FFF2-40B4-BE49-F238E27FC236}">
                <a16:creationId xmlns:a16="http://schemas.microsoft.com/office/drawing/2014/main" id="{DE8F696B-A556-611D-511B-4936FC91D154}"/>
              </a:ext>
            </a:extLst>
          </p:cNvPr>
          <p:cNvSpPr txBox="1"/>
          <p:nvPr/>
        </p:nvSpPr>
        <p:spPr>
          <a:xfrm>
            <a:off x="5096696" y="1482944"/>
            <a:ext cx="37073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5DA6"/>
                </a:solidFill>
                <a:cs typeface="Calibri"/>
              </a:rPr>
              <a:t>"Triple Benefit"</a:t>
            </a:r>
          </a:p>
        </p:txBody>
      </p:sp>
    </p:spTree>
    <p:extLst>
      <p:ext uri="{BB962C8B-B14F-4D97-AF65-F5344CB8AC3E}">
        <p14:creationId xmlns:p14="http://schemas.microsoft.com/office/powerpoint/2010/main" val="3944147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019" y="313291"/>
            <a:ext cx="5638800" cy="762000"/>
          </a:xfrm>
        </p:spPr>
        <p:txBody>
          <a:bodyPr>
            <a:normAutofit/>
          </a:bodyPr>
          <a:lstStyle/>
          <a:p>
            <a:r>
              <a:rPr lang="en-US" sz="3200" b="1">
                <a:latin typeface="Goudy Old Style"/>
              </a:rPr>
              <a:t>Feasibility Study Grants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08705889"/>
              </p:ext>
            </p:extLst>
          </p:nvPr>
        </p:nvGraphicFramePr>
        <p:xfrm>
          <a:off x="5410200" y="1371601"/>
          <a:ext cx="3581400" cy="464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bwMode="auto">
          <a:xfrm>
            <a:off x="102290" y="1981200"/>
            <a:ext cx="5410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bg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Font typeface="Arial"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Font typeface="Arial"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Font typeface="Arial"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Font typeface="Arial"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pPr>
            <a:r>
              <a:rPr lang="en-US" sz="2800" b="1" dirty="0">
                <a:solidFill>
                  <a:srgbClr val="005DA6"/>
                </a:solidFill>
                <a:latin typeface="Calibri" panose="020F0502020204030204" pitchFamily="34" charset="0"/>
                <a:cs typeface="Calibri" panose="020F0502020204030204" pitchFamily="34" charset="0"/>
              </a:rPr>
              <a:t>Purpose: </a:t>
            </a:r>
            <a:r>
              <a:rPr lang="en-US" sz="2400" dirty="0">
                <a:solidFill>
                  <a:schemeClr val="tx1"/>
                </a:solidFill>
                <a:latin typeface="Calibri" panose="020F0502020204030204" pitchFamily="34" charset="0"/>
                <a:cs typeface="Calibri" panose="020F0502020204030204" pitchFamily="34" charset="0"/>
              </a:rPr>
              <a:t>Provide match funding for project planning studies performed to evaluate the feasibility of a water conservation, reuse, or storage project</a:t>
            </a:r>
            <a:endParaRPr lang="en-US" sz="2400" b="1" dirty="0">
              <a:solidFill>
                <a:schemeClr val="tx1"/>
              </a:solidFill>
              <a:latin typeface="Calibri" panose="020F0502020204030204" pitchFamily="34" charset="0"/>
              <a:cs typeface="Calibri" panose="020F0502020204030204" pitchFamily="34" charset="0"/>
            </a:endParaRPr>
          </a:p>
          <a:p>
            <a:pPr>
              <a:spcBef>
                <a:spcPts val="0"/>
              </a:spcBef>
              <a:spcAft>
                <a:spcPts val="1800"/>
              </a:spcAft>
            </a:pPr>
            <a:r>
              <a:rPr lang="en-US" sz="2800" b="1" dirty="0">
                <a:solidFill>
                  <a:srgbClr val="005DA6"/>
                </a:solidFill>
                <a:latin typeface="Calibri" panose="020F0502020204030204" pitchFamily="34" charset="0"/>
                <a:cs typeface="Calibri" panose="020F0502020204030204" pitchFamily="34" charset="0"/>
              </a:rPr>
              <a:t>Deadline: </a:t>
            </a:r>
            <a:r>
              <a:rPr lang="en-US" sz="2400" dirty="0">
                <a:solidFill>
                  <a:schemeClr val="tx1"/>
                </a:solidFill>
                <a:latin typeface="Calibri" panose="020F0502020204030204" pitchFamily="34" charset="0"/>
                <a:cs typeface="Calibri" panose="020F0502020204030204" pitchFamily="34" charset="0"/>
              </a:rPr>
              <a:t>Fall each year </a:t>
            </a:r>
            <a:endParaRPr lang="en-US" sz="2400" b="1" dirty="0">
              <a:solidFill>
                <a:schemeClr val="tx1"/>
              </a:solidFill>
              <a:latin typeface="Calibri" panose="020F0502020204030204" pitchFamily="34" charset="0"/>
              <a:cs typeface="Calibri" panose="020F0502020204030204" pitchFamily="34" charset="0"/>
            </a:endParaRPr>
          </a:p>
          <a:p>
            <a:pPr>
              <a:spcBef>
                <a:spcPts val="0"/>
              </a:spcBef>
              <a:spcAft>
                <a:spcPts val="900"/>
              </a:spcAft>
            </a:pPr>
            <a:r>
              <a:rPr lang="en-US" sz="2800" b="1" dirty="0">
                <a:solidFill>
                  <a:srgbClr val="005DA6"/>
                </a:solidFill>
                <a:latin typeface="Calibri" panose="020F0502020204030204" pitchFamily="34" charset="0"/>
                <a:cs typeface="Calibri" panose="020F0502020204030204" pitchFamily="34" charset="0"/>
              </a:rPr>
              <a:t>Funding Decision: </a:t>
            </a:r>
            <a:r>
              <a:rPr lang="en-US" sz="2400" dirty="0">
                <a:solidFill>
                  <a:schemeClr val="tx1"/>
                </a:solidFill>
                <a:latin typeface="Calibri" panose="020F0502020204030204" pitchFamily="34" charset="0"/>
                <a:cs typeface="Calibri" panose="020F0502020204030204" pitchFamily="34" charset="0"/>
              </a:rPr>
              <a:t>Spring each year</a:t>
            </a:r>
          </a:p>
        </p:txBody>
      </p:sp>
      <p:pic>
        <p:nvPicPr>
          <p:cNvPr id="7" name="Picture 6" descr="C:\Users\ogrenkl\AppData\Local\Microsoft\Windows\Temporary Internet Files\Content.Outlook\I72R2CE1\owrdIcon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8512" y="1981200"/>
            <a:ext cx="712288" cy="6891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ogrenkl\AppData\Local\Microsoft\Windows\Temporary Internet Files\Content.Outlook\I72R2CE1\owrdIcon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3349405"/>
            <a:ext cx="712288" cy="6891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ogrenkl\AppData\Local\Microsoft\Windows\Temporary Internet Files\Content.Outlook\I72R2CE1\owrdIcon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8987" y="4648200"/>
            <a:ext cx="712288" cy="6891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3296" y="5670108"/>
            <a:ext cx="7912608" cy="707886"/>
          </a:xfrm>
          <a:prstGeom prst="rect">
            <a:avLst/>
          </a:prstGeom>
          <a:noFill/>
        </p:spPr>
        <p:txBody>
          <a:bodyPr wrap="square" rtlCol="0">
            <a:spAutoFit/>
          </a:bodyPr>
          <a:lstStyle/>
          <a:p>
            <a:r>
              <a:rPr lang="en-US" sz="2000" b="1" dirty="0"/>
              <a:t>For more information: </a:t>
            </a:r>
            <a:r>
              <a:rPr lang="en-US" sz="2000" b="1" dirty="0">
                <a:solidFill>
                  <a:srgbClr val="005DA6"/>
                </a:solidFill>
              </a:rPr>
              <a:t>fsgrants@oregon.gov</a:t>
            </a:r>
            <a:r>
              <a:rPr lang="en-US" sz="2000" dirty="0"/>
              <a:t>​​​</a:t>
            </a:r>
            <a:br>
              <a:rPr lang="en-US" sz="2000" dirty="0"/>
            </a:br>
            <a:endParaRPr lang="en-US" sz="2000" dirty="0"/>
          </a:p>
        </p:txBody>
      </p:sp>
      <p:sp>
        <p:nvSpPr>
          <p:cNvPr id="17" name="Slide Number Placeholder 16">
            <a:extLst>
              <a:ext uri="{FF2B5EF4-FFF2-40B4-BE49-F238E27FC236}">
                <a16:creationId xmlns:a16="http://schemas.microsoft.com/office/drawing/2014/main" id="{3291B31C-DC1A-88AD-E4D1-438DFB0D13C1}"/>
              </a:ext>
            </a:extLst>
          </p:cNvPr>
          <p:cNvSpPr>
            <a:spLocks noGrp="1"/>
          </p:cNvSpPr>
          <p:nvPr>
            <p:ph type="sldNum" sz="quarter" idx="12"/>
          </p:nvPr>
        </p:nvSpPr>
        <p:spPr/>
        <p:txBody>
          <a:bodyPr/>
          <a:lstStyle/>
          <a:p>
            <a:fld id="{04A3A10D-7D5E-4932-A76F-CD1632FD3D96}" type="slidenum">
              <a:rPr lang="en-US" smtClean="0"/>
              <a:pPr/>
              <a:t>28</a:t>
            </a:fld>
            <a:endParaRPr lang="en-US"/>
          </a:p>
        </p:txBody>
      </p:sp>
    </p:spTree>
    <p:extLst>
      <p:ext uri="{BB962C8B-B14F-4D97-AF65-F5344CB8AC3E}">
        <p14:creationId xmlns:p14="http://schemas.microsoft.com/office/powerpoint/2010/main" val="4124767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A819-2BCE-BAFA-AC4E-0360C862B0EA}"/>
              </a:ext>
            </a:extLst>
          </p:cNvPr>
          <p:cNvSpPr>
            <a:spLocks noGrp="1"/>
          </p:cNvSpPr>
          <p:nvPr>
            <p:ph type="title"/>
          </p:nvPr>
        </p:nvSpPr>
        <p:spPr>
          <a:xfrm>
            <a:off x="3276600" y="300037"/>
            <a:ext cx="5638800" cy="762000"/>
          </a:xfrm>
        </p:spPr>
        <p:txBody>
          <a:bodyPr>
            <a:normAutofit/>
          </a:bodyPr>
          <a:lstStyle/>
          <a:p>
            <a:pPr algn="ctr"/>
            <a:r>
              <a:rPr lang="en-US" dirty="0"/>
              <a:t>Other Resources</a:t>
            </a:r>
          </a:p>
        </p:txBody>
      </p:sp>
      <p:sp>
        <p:nvSpPr>
          <p:cNvPr id="3" name="Content Placeholder 2">
            <a:extLst>
              <a:ext uri="{FF2B5EF4-FFF2-40B4-BE49-F238E27FC236}">
                <a16:creationId xmlns:a16="http://schemas.microsoft.com/office/drawing/2014/main" id="{0E5313C0-BAF8-8263-7DCA-0F95FB55A265}"/>
              </a:ext>
            </a:extLst>
          </p:cNvPr>
          <p:cNvSpPr>
            <a:spLocks noGrp="1"/>
          </p:cNvSpPr>
          <p:nvPr>
            <p:ph idx="1"/>
          </p:nvPr>
        </p:nvSpPr>
        <p:spPr/>
        <p:txBody>
          <a:bodyPr vert="horz" lIns="91440" tIns="45720" rIns="91440" bIns="45720" rtlCol="0" anchor="t">
            <a:normAutofit/>
          </a:bodyPr>
          <a:lstStyle/>
          <a:p>
            <a:pPr marL="170815" indent="-170815"/>
            <a:r>
              <a:rPr lang="en-US" b="1" dirty="0">
                <a:solidFill>
                  <a:srgbClr val="005DA6"/>
                </a:solidFill>
                <a:cs typeface="Calibri"/>
              </a:rPr>
              <a:t>Water Measurement Cost Share: </a:t>
            </a:r>
            <a:r>
              <a:rPr lang="en-US" sz="2200" dirty="0">
                <a:cs typeface="Calibri"/>
              </a:rPr>
              <a:t>Pays a portion of the cost to </a:t>
            </a:r>
            <a:r>
              <a:rPr lang="en-US" sz="2200" dirty="0">
                <a:solidFill>
                  <a:srgbClr val="000000"/>
                </a:solidFill>
                <a:effectLst/>
                <a:ea typeface="Calibri" panose="020F0502020204030204" pitchFamily="34" charset="0"/>
              </a:rPr>
              <a:t>install, repair or r</a:t>
            </a:r>
            <a:r>
              <a:rPr lang="en-US" sz="2200" dirty="0">
                <a:solidFill>
                  <a:srgbClr val="000000"/>
                </a:solidFill>
                <a:ea typeface="Calibri" panose="020F0502020204030204" pitchFamily="34" charset="0"/>
              </a:rPr>
              <a:t>eplace water measurement devices for water right related diversions or pumping.</a:t>
            </a:r>
          </a:p>
          <a:p>
            <a:pPr marL="0" indent="0">
              <a:buNone/>
            </a:pPr>
            <a:endParaRPr lang="en-US" dirty="0">
              <a:cs typeface="Calibri"/>
            </a:endParaRPr>
          </a:p>
          <a:p>
            <a:pPr marL="170815" indent="-170815"/>
            <a:r>
              <a:rPr lang="en-US" b="1" dirty="0">
                <a:solidFill>
                  <a:srgbClr val="005DA6"/>
                </a:solidFill>
                <a:cs typeface="Calibri"/>
              </a:rPr>
              <a:t>WARRF: </a:t>
            </a:r>
            <a:r>
              <a:rPr lang="en-US" sz="2200" dirty="0">
                <a:cs typeface="Calibri"/>
              </a:rPr>
              <a:t>Funding </a:t>
            </a:r>
            <a:r>
              <a:rPr lang="en-US" sz="2200" b="0" i="0" dirty="0">
                <a:solidFill>
                  <a:srgbClr val="333333"/>
                </a:solidFill>
                <a:effectLst/>
              </a:rPr>
              <a:t>to help Oregonians repair or replace and permanently abandon household wells that were impacted by drought or wildfire.</a:t>
            </a:r>
          </a:p>
          <a:p>
            <a:pPr marL="513707" lvl="1" indent="-170815"/>
            <a:r>
              <a:rPr lang="en-US" sz="1800" dirty="0">
                <a:cs typeface="Calibri"/>
              </a:rPr>
              <a:t>Currently out of funds. Keep checking back!</a:t>
            </a:r>
          </a:p>
          <a:p>
            <a:pPr marL="513707" lvl="1" indent="-170815"/>
            <a:r>
              <a:rPr lang="en-US" sz="1800" dirty="0">
                <a:cs typeface="Calibri"/>
              </a:rPr>
              <a:t>Will be providing support for some contaminated wells soon. </a:t>
            </a:r>
          </a:p>
        </p:txBody>
      </p:sp>
      <p:sp>
        <p:nvSpPr>
          <p:cNvPr id="4" name="Date Placeholder 3">
            <a:extLst>
              <a:ext uri="{FF2B5EF4-FFF2-40B4-BE49-F238E27FC236}">
                <a16:creationId xmlns:a16="http://schemas.microsoft.com/office/drawing/2014/main" id="{602A4C32-9E81-F780-9706-9DDB42CD8EA7}"/>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4E142A50-CB68-9EE3-1A46-3AAEF565B01E}"/>
              </a:ext>
            </a:extLst>
          </p:cNvPr>
          <p:cNvSpPr>
            <a:spLocks noGrp="1"/>
          </p:cNvSpPr>
          <p:nvPr>
            <p:ph type="sldNum" sz="quarter" idx="12"/>
          </p:nvPr>
        </p:nvSpPr>
        <p:spPr/>
        <p:txBody>
          <a:bodyPr/>
          <a:lstStyle/>
          <a:p>
            <a:fld id="{04A3A10D-7D5E-4932-A76F-CD1632FD3D96}" type="slidenum">
              <a:rPr lang="en-US" smtClean="0"/>
              <a:pPr/>
              <a:t>29</a:t>
            </a:fld>
            <a:endParaRPr lang="en-US"/>
          </a:p>
        </p:txBody>
      </p:sp>
    </p:spTree>
    <p:extLst>
      <p:ext uri="{BB962C8B-B14F-4D97-AF65-F5344CB8AC3E}">
        <p14:creationId xmlns:p14="http://schemas.microsoft.com/office/powerpoint/2010/main" val="3314753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82482" y="269528"/>
            <a:ext cx="5943600" cy="762000"/>
          </a:xfrm>
        </p:spPr>
        <p:txBody>
          <a:bodyPr>
            <a:normAutofit/>
          </a:bodyPr>
          <a:lstStyle/>
          <a:p>
            <a:pPr algn="ctr"/>
            <a:r>
              <a:rPr lang="en-US" sz="3200">
                <a:latin typeface="Goudy Old Style"/>
              </a:rPr>
              <a:t>OWRD is a state agency</a:t>
            </a:r>
            <a:endParaRPr lang="en-US" sz="3200"/>
          </a:p>
        </p:txBody>
      </p:sp>
      <p:pic>
        <p:nvPicPr>
          <p:cNvPr id="2" name="Picture 1">
            <a:extLst>
              <a:ext uri="{FF2B5EF4-FFF2-40B4-BE49-F238E27FC236}">
                <a16:creationId xmlns:a16="http://schemas.microsoft.com/office/drawing/2014/main" id="{85C6E453-689F-AC5C-48B0-37593A1E34B0}"/>
              </a:ext>
            </a:extLst>
          </p:cNvPr>
          <p:cNvPicPr>
            <a:picLocks noChangeAspect="1"/>
          </p:cNvPicPr>
          <p:nvPr/>
        </p:nvPicPr>
        <p:blipFill>
          <a:blip r:embed="rId3"/>
          <a:stretch>
            <a:fillRect/>
          </a:stretch>
        </p:blipFill>
        <p:spPr>
          <a:xfrm>
            <a:off x="335555" y="1433957"/>
            <a:ext cx="5690437" cy="3990086"/>
          </a:xfrm>
          <a:prstGeom prst="rect">
            <a:avLst/>
          </a:prstGeom>
        </p:spPr>
      </p:pic>
      <p:sp>
        <p:nvSpPr>
          <p:cNvPr id="3" name="TextBox 2">
            <a:extLst>
              <a:ext uri="{FF2B5EF4-FFF2-40B4-BE49-F238E27FC236}">
                <a16:creationId xmlns:a16="http://schemas.microsoft.com/office/drawing/2014/main" id="{7872FE94-9874-2994-8FDA-447A3BB5A90B}"/>
              </a:ext>
            </a:extLst>
          </p:cNvPr>
          <p:cNvSpPr txBox="1"/>
          <p:nvPr/>
        </p:nvSpPr>
        <p:spPr>
          <a:xfrm>
            <a:off x="6025992" y="1804532"/>
            <a:ext cx="3125878"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33333"/>
                </a:solidFill>
                <a:cs typeface="Calibri"/>
              </a:rPr>
              <a:t>OWRD assures sufficient and sustainable water supplies are available to meet current and future needs in Oregon. </a:t>
            </a:r>
          </a:p>
          <a:p>
            <a:endParaRPr lang="en-US">
              <a:solidFill>
                <a:srgbClr val="333333"/>
              </a:solidFill>
              <a:cs typeface="Calibri"/>
            </a:endParaRPr>
          </a:p>
        </p:txBody>
      </p:sp>
      <p:sp>
        <p:nvSpPr>
          <p:cNvPr id="4" name="TextBox 3">
            <a:extLst>
              <a:ext uri="{FF2B5EF4-FFF2-40B4-BE49-F238E27FC236}">
                <a16:creationId xmlns:a16="http://schemas.microsoft.com/office/drawing/2014/main" id="{7C2BB9BE-32AE-DCAE-50C1-3AD30C511F7D}"/>
              </a:ext>
            </a:extLst>
          </p:cNvPr>
          <p:cNvSpPr txBox="1"/>
          <p:nvPr/>
        </p:nvSpPr>
        <p:spPr>
          <a:xfrm>
            <a:off x="675167" y="5911701"/>
            <a:ext cx="78042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cs typeface="Calibri"/>
              </a:rPr>
              <a:t>The Southwest Region Office is at the County Courthouse, Room 309.</a:t>
            </a:r>
          </a:p>
        </p:txBody>
      </p:sp>
      <p:sp>
        <p:nvSpPr>
          <p:cNvPr id="6" name="TextBox 5">
            <a:extLst>
              <a:ext uri="{FF2B5EF4-FFF2-40B4-BE49-F238E27FC236}">
                <a16:creationId xmlns:a16="http://schemas.microsoft.com/office/drawing/2014/main" id="{C549F7EA-D1ED-6FB6-8709-4E7322D71961}"/>
              </a:ext>
            </a:extLst>
          </p:cNvPr>
          <p:cNvSpPr txBox="1"/>
          <p:nvPr/>
        </p:nvSpPr>
        <p:spPr>
          <a:xfrm>
            <a:off x="6025992" y="4666446"/>
            <a:ext cx="24534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 Regions</a:t>
            </a:r>
          </a:p>
          <a:p>
            <a:r>
              <a:rPr lang="en-US">
                <a:cs typeface="Calibri"/>
              </a:rPr>
              <a:t>23 Watermaster Districts</a:t>
            </a:r>
          </a:p>
        </p:txBody>
      </p:sp>
      <p:sp>
        <p:nvSpPr>
          <p:cNvPr id="7" name="Slide Number Placeholder 6">
            <a:extLst>
              <a:ext uri="{FF2B5EF4-FFF2-40B4-BE49-F238E27FC236}">
                <a16:creationId xmlns:a16="http://schemas.microsoft.com/office/drawing/2014/main" id="{08178E58-7E50-4495-8C18-691DB564FAA9}"/>
              </a:ext>
            </a:extLst>
          </p:cNvPr>
          <p:cNvSpPr>
            <a:spLocks noGrp="1"/>
          </p:cNvSpPr>
          <p:nvPr>
            <p:ph type="sldNum" sz="quarter" idx="12"/>
          </p:nvPr>
        </p:nvSpPr>
        <p:spPr/>
        <p:txBody>
          <a:bodyPr/>
          <a:lstStyle/>
          <a:p>
            <a:fld id="{04A3A10D-7D5E-4932-A76F-CD1632FD3D96}" type="slidenum">
              <a:rPr lang="en-US" smtClean="0"/>
              <a:pPr/>
              <a:t>3</a:t>
            </a:fld>
            <a:endParaRPr lang="en-US"/>
          </a:p>
        </p:txBody>
      </p:sp>
    </p:spTree>
    <p:extLst>
      <p:ext uri="{BB962C8B-B14F-4D97-AF65-F5344CB8AC3E}">
        <p14:creationId xmlns:p14="http://schemas.microsoft.com/office/powerpoint/2010/main" val="2738460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F834-13A4-4026-4D46-E6818A9209E2}"/>
              </a:ext>
            </a:extLst>
          </p:cNvPr>
          <p:cNvSpPr>
            <a:spLocks noGrp="1"/>
          </p:cNvSpPr>
          <p:nvPr>
            <p:ph type="title"/>
          </p:nvPr>
        </p:nvSpPr>
        <p:spPr/>
        <p:txBody>
          <a:bodyPr>
            <a:normAutofit fontScale="90000"/>
          </a:bodyPr>
          <a:lstStyle/>
          <a:p>
            <a:pPr algn="ctr"/>
            <a:r>
              <a:rPr lang="en-US" dirty="0"/>
              <a:t>Ways to Participate in Water Management and Research!</a:t>
            </a:r>
          </a:p>
        </p:txBody>
      </p:sp>
      <p:sp>
        <p:nvSpPr>
          <p:cNvPr id="3" name="Content Placeholder 2">
            <a:extLst>
              <a:ext uri="{FF2B5EF4-FFF2-40B4-BE49-F238E27FC236}">
                <a16:creationId xmlns:a16="http://schemas.microsoft.com/office/drawing/2014/main" id="{C72629A0-E789-8617-E983-69DE1ED3FEA1}"/>
              </a:ext>
            </a:extLst>
          </p:cNvPr>
          <p:cNvSpPr>
            <a:spLocks noGrp="1"/>
          </p:cNvSpPr>
          <p:nvPr>
            <p:ph idx="1"/>
          </p:nvPr>
        </p:nvSpPr>
        <p:spPr>
          <a:xfrm>
            <a:off x="428625" y="1813433"/>
            <a:ext cx="8286750" cy="4351338"/>
          </a:xfrm>
        </p:spPr>
        <p:txBody>
          <a:bodyPr>
            <a:normAutofit fontScale="70000" lnSpcReduction="20000"/>
          </a:bodyPr>
          <a:lstStyle/>
          <a:p>
            <a:r>
              <a:rPr lang="en-US" dirty="0">
                <a:solidFill>
                  <a:srgbClr val="005DA6"/>
                </a:solidFill>
                <a:hlinkClick r:id="rId3">
                  <a:extLst>
                    <a:ext uri="{A12FA001-AC4F-418D-AE19-62706E023703}">
                      <ahyp:hlinkClr xmlns:ahyp="http://schemas.microsoft.com/office/drawing/2018/hyperlinkcolor" val="tx"/>
                    </a:ext>
                  </a:extLst>
                </a:hlinkClick>
              </a:rPr>
              <a:t>Observation Wells</a:t>
            </a:r>
            <a:r>
              <a:rPr lang="en-US" dirty="0">
                <a:solidFill>
                  <a:srgbClr val="005DA6"/>
                </a:solidFill>
              </a:rPr>
              <a:t>: </a:t>
            </a:r>
          </a:p>
          <a:p>
            <a:pPr lvl="1">
              <a:lnSpc>
                <a:spcPct val="110000"/>
              </a:lnSpc>
            </a:pPr>
            <a:r>
              <a:rPr lang="en-US" sz="2400" dirty="0"/>
              <a:t>Measures the static level in wells across Oregon.</a:t>
            </a:r>
          </a:p>
          <a:p>
            <a:pPr lvl="1">
              <a:lnSpc>
                <a:spcPct val="110000"/>
              </a:lnSpc>
            </a:pPr>
            <a:r>
              <a:rPr lang="en-US" sz="2400" dirty="0"/>
              <a:t>This is one data point to understand our groundwater levels – changes, patterns, etc.</a:t>
            </a:r>
          </a:p>
          <a:p>
            <a:pPr lvl="1">
              <a:lnSpc>
                <a:spcPct val="110000"/>
              </a:lnSpc>
            </a:pPr>
            <a:r>
              <a:rPr lang="en-US" sz="2400" dirty="0"/>
              <a:t>Landowners around the state participate!</a:t>
            </a:r>
          </a:p>
          <a:p>
            <a:pPr marL="342892" lvl="1" indent="0">
              <a:buNone/>
            </a:pPr>
            <a:endParaRPr lang="en-US" dirty="0"/>
          </a:p>
          <a:p>
            <a:pPr>
              <a:spcBef>
                <a:spcPts val="600"/>
              </a:spcBef>
            </a:pPr>
            <a:r>
              <a:rPr lang="en-US" b="1" dirty="0">
                <a:solidFill>
                  <a:srgbClr val="005DA6"/>
                </a:solidFill>
              </a:rPr>
              <a:t>Agri-Met Stations:</a:t>
            </a:r>
          </a:p>
          <a:p>
            <a:pPr lvl="1">
              <a:lnSpc>
                <a:spcPct val="110000"/>
              </a:lnSpc>
            </a:pPr>
            <a:r>
              <a:rPr lang="en-US" sz="2400" kern="0" dirty="0">
                <a:effectLst/>
                <a:latin typeface="Calibri" panose="020F0502020204030204" pitchFamily="34" charset="0"/>
                <a:ea typeface="Calibri" panose="020F0502020204030204" pitchFamily="34" charset="0"/>
                <a:cs typeface="Times New Roman" panose="02020603050405020304" pitchFamily="18" charset="0"/>
              </a:rPr>
              <a:t>Collects air temperature and humidity, solar </a:t>
            </a:r>
          </a:p>
          <a:p>
            <a:pPr marL="342892" lvl="1" indent="0">
              <a:lnSpc>
                <a:spcPct val="110000"/>
              </a:lnSpc>
              <a:buNone/>
            </a:pPr>
            <a:r>
              <a:rPr lang="en-US" sz="2400" kern="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radiation, wind speed and direction, total precipitation, </a:t>
            </a:r>
          </a:p>
          <a:p>
            <a:pPr marL="342892" lvl="1" indent="0">
              <a:lnSpc>
                <a:spcPct val="110000"/>
              </a:lnSpc>
              <a:buNone/>
            </a:pPr>
            <a:r>
              <a:rPr lang="en-US" sz="2400" kern="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and soil moisture and temperature.</a:t>
            </a:r>
          </a:p>
          <a:p>
            <a:pPr lvl="1">
              <a:lnSpc>
                <a:spcPct val="110000"/>
              </a:lnSpc>
            </a:pPr>
            <a:r>
              <a:rPr lang="en-US" sz="2400" kern="0" dirty="0">
                <a:effectLst/>
                <a:latin typeface="Calibri" panose="020F0502020204030204" pitchFamily="34" charset="0"/>
                <a:ea typeface="Calibri" panose="020F0502020204030204" pitchFamily="34" charset="0"/>
                <a:cs typeface="Times New Roman" panose="02020603050405020304" pitchFamily="18" charset="0"/>
              </a:rPr>
              <a:t>Useful for irrigation scheduling and crop management.</a:t>
            </a:r>
            <a:endParaRPr lang="en-US" sz="2400" dirty="0"/>
          </a:p>
          <a:p>
            <a:pPr lvl="1" indent="0">
              <a:lnSpc>
                <a:spcPct val="110000"/>
              </a:lnSpc>
              <a:spcBef>
                <a:spcPts val="500"/>
              </a:spcBef>
            </a:pPr>
            <a:r>
              <a:rPr lang="en-US" sz="2400" dirty="0"/>
              <a:t>  Expanding network – new stations coming in Ashland, Eagle Point, Grants Pass, Cave Junction, </a:t>
            </a:r>
            <a:r>
              <a:rPr lang="en-US" sz="2400" dirty="0" err="1"/>
              <a:t>Provolt</a:t>
            </a:r>
            <a:r>
              <a:rPr lang="en-US" sz="2400" dirty="0"/>
              <a:t> and Winston!</a:t>
            </a:r>
          </a:p>
          <a:p>
            <a:pPr lvl="1"/>
            <a:endParaRPr lang="en-US" sz="2400" dirty="0"/>
          </a:p>
          <a:p>
            <a:r>
              <a:rPr lang="en-US" b="1" dirty="0">
                <a:solidFill>
                  <a:srgbClr val="005DA6"/>
                </a:solidFill>
              </a:rPr>
              <a:t>Join OWRD’s Regional Email list </a:t>
            </a:r>
            <a:r>
              <a:rPr lang="en-US" dirty="0"/>
              <a:t>:</a:t>
            </a:r>
          </a:p>
          <a:p>
            <a:pPr lvl="1"/>
            <a:r>
              <a:rPr lang="en-US" sz="2400" dirty="0"/>
              <a:t>Sign up at OWRD’s table!</a:t>
            </a:r>
          </a:p>
        </p:txBody>
      </p:sp>
      <p:sp>
        <p:nvSpPr>
          <p:cNvPr id="4" name="Date Placeholder 3">
            <a:extLst>
              <a:ext uri="{FF2B5EF4-FFF2-40B4-BE49-F238E27FC236}">
                <a16:creationId xmlns:a16="http://schemas.microsoft.com/office/drawing/2014/main" id="{15FBF03A-89F6-2C67-3950-68FFF991F11E}"/>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DED11152-7931-1EA0-5464-EE139554B8CF}"/>
              </a:ext>
            </a:extLst>
          </p:cNvPr>
          <p:cNvSpPr>
            <a:spLocks noGrp="1"/>
          </p:cNvSpPr>
          <p:nvPr>
            <p:ph type="sldNum" sz="quarter" idx="12"/>
          </p:nvPr>
        </p:nvSpPr>
        <p:spPr/>
        <p:txBody>
          <a:bodyPr/>
          <a:lstStyle/>
          <a:p>
            <a:fld id="{04A3A10D-7D5E-4932-A76F-CD1632FD3D96}" type="slidenum">
              <a:rPr lang="en-US" smtClean="0"/>
              <a:pPr/>
              <a:t>30</a:t>
            </a:fld>
            <a:endParaRPr lang="en-US"/>
          </a:p>
        </p:txBody>
      </p:sp>
      <p:pic>
        <p:nvPicPr>
          <p:cNvPr id="7" name="Picture 6" descr="A metal structure in a field with Millau Viaduct in the background&#10;&#10;Description automatically generated">
            <a:extLst>
              <a:ext uri="{FF2B5EF4-FFF2-40B4-BE49-F238E27FC236}">
                <a16:creationId xmlns:a16="http://schemas.microsoft.com/office/drawing/2014/main" id="{38C9A4D0-9C1A-1B75-C12D-519138BDF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0729" y="2706623"/>
            <a:ext cx="2162009" cy="1621507"/>
          </a:xfrm>
          <a:prstGeom prst="rect">
            <a:avLst/>
          </a:prstGeom>
        </p:spPr>
      </p:pic>
    </p:spTree>
    <p:extLst>
      <p:ext uri="{BB962C8B-B14F-4D97-AF65-F5344CB8AC3E}">
        <p14:creationId xmlns:p14="http://schemas.microsoft.com/office/powerpoint/2010/main" val="1526332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C9F614-9220-4BF6-9074-72F7A38AE1BC}"/>
              </a:ext>
            </a:extLst>
          </p:cNvPr>
          <p:cNvPicPr>
            <a:picLocks noChangeAspect="1"/>
          </p:cNvPicPr>
          <p:nvPr/>
        </p:nvPicPr>
        <p:blipFill>
          <a:blip r:embed="rId3"/>
          <a:stretch>
            <a:fillRect/>
          </a:stretch>
        </p:blipFill>
        <p:spPr>
          <a:xfrm>
            <a:off x="0" y="21716"/>
            <a:ext cx="11313622" cy="6240971"/>
          </a:xfrm>
          <a:prstGeom prst="rect">
            <a:avLst/>
          </a:prstGeom>
        </p:spPr>
      </p:pic>
      <p:sp>
        <p:nvSpPr>
          <p:cNvPr id="5" name="Date Placeholder 4"/>
          <p:cNvSpPr>
            <a:spLocks noGrp="1"/>
          </p:cNvSpPr>
          <p:nvPr>
            <p:ph type="dt" sz="half" idx="10"/>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81E743D-B5F6-4E3D-979D-A1B35281AD17}" type="slidenum">
              <a:rPr lang="en-US" altLang="en-US" smtClean="0"/>
              <a:pPr>
                <a:defRPr/>
              </a:pPr>
              <a:t>31</a:t>
            </a:fld>
            <a:endParaRPr lang="en-US" altLang="en-US"/>
          </a:p>
        </p:txBody>
      </p:sp>
      <p:sp>
        <p:nvSpPr>
          <p:cNvPr id="10" name="Oval 9"/>
          <p:cNvSpPr/>
          <p:nvPr/>
        </p:nvSpPr>
        <p:spPr>
          <a:xfrm>
            <a:off x="3933825" y="3142202"/>
            <a:ext cx="127635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11575" y="3673832"/>
            <a:ext cx="1447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10225" y="3678416"/>
            <a:ext cx="169545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47875" y="3447002"/>
            <a:ext cx="127635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75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CEDC-6414-B1FE-A64A-83D951DF315D}"/>
              </a:ext>
            </a:extLst>
          </p:cNvPr>
          <p:cNvSpPr>
            <a:spLocks noGrp="1"/>
          </p:cNvSpPr>
          <p:nvPr>
            <p:ph type="title"/>
          </p:nvPr>
        </p:nvSpPr>
        <p:spPr>
          <a:xfrm>
            <a:off x="2982686" y="321719"/>
            <a:ext cx="5943600" cy="762000"/>
          </a:xfrm>
        </p:spPr>
        <p:txBody>
          <a:bodyPr>
            <a:normAutofit/>
          </a:bodyPr>
          <a:lstStyle/>
          <a:p>
            <a:pPr algn="ctr"/>
            <a:r>
              <a:rPr lang="en-US" sz="3200">
                <a:latin typeface="Goudy Old Style"/>
              </a:rPr>
              <a:t>Feel free to contact us!</a:t>
            </a:r>
            <a:endParaRPr lang="en-US" sz="3200"/>
          </a:p>
        </p:txBody>
      </p:sp>
      <p:sp>
        <p:nvSpPr>
          <p:cNvPr id="3" name="Content Placeholder 2">
            <a:extLst>
              <a:ext uri="{FF2B5EF4-FFF2-40B4-BE49-F238E27FC236}">
                <a16:creationId xmlns:a16="http://schemas.microsoft.com/office/drawing/2014/main" id="{9FD76F2C-34FC-64EF-012A-98E3518FE8E8}"/>
              </a:ext>
            </a:extLst>
          </p:cNvPr>
          <p:cNvSpPr>
            <a:spLocks noGrp="1"/>
          </p:cNvSpPr>
          <p:nvPr>
            <p:ph idx="1"/>
          </p:nvPr>
        </p:nvSpPr>
        <p:spPr>
          <a:xfrm>
            <a:off x="275573" y="1607455"/>
            <a:ext cx="8650713" cy="4869550"/>
          </a:xfrm>
        </p:spPr>
        <p:txBody>
          <a:bodyPr vert="horz" lIns="91440" tIns="45720" rIns="91440" bIns="45720" rtlCol="0" anchor="t">
            <a:normAutofit/>
          </a:bodyPr>
          <a:lstStyle/>
          <a:p>
            <a:pPr marL="0" indent="0">
              <a:buNone/>
            </a:pPr>
            <a:r>
              <a:rPr lang="en-US" sz="2200" b="1" dirty="0">
                <a:solidFill>
                  <a:srgbClr val="005DA6"/>
                </a:solidFill>
                <a:cs typeface="Calibri"/>
              </a:rPr>
              <a:t>Justin Dillon </a:t>
            </a:r>
            <a:r>
              <a:rPr lang="en-US" sz="2200" dirty="0">
                <a:cs typeface="Calibri"/>
              </a:rPr>
              <a:t>– Southwest Region Manager:</a:t>
            </a:r>
          </a:p>
          <a:p>
            <a:pPr marL="342900" indent="-342900">
              <a:spcBef>
                <a:spcPts val="0"/>
              </a:spcBef>
            </a:pPr>
            <a:r>
              <a:rPr lang="en-US" sz="1800" dirty="0">
                <a:cs typeface="Calibri"/>
              </a:rPr>
              <a:t>For concerns affecting the whole region, or the department as a whole.</a:t>
            </a:r>
          </a:p>
          <a:p>
            <a:pPr marL="0" indent="0">
              <a:buNone/>
            </a:pPr>
            <a:r>
              <a:rPr lang="en-US" sz="2200" b="1" dirty="0">
                <a:solidFill>
                  <a:srgbClr val="005DA6"/>
                </a:solidFill>
                <a:cs typeface="Calibri"/>
              </a:rPr>
              <a:t>Scott Ceciliani -</a:t>
            </a:r>
            <a:r>
              <a:rPr lang="en-US" sz="2200" b="1" dirty="0">
                <a:cs typeface="Calibri"/>
              </a:rPr>
              <a:t> </a:t>
            </a:r>
            <a:r>
              <a:rPr lang="en-US" sz="2200" dirty="0">
                <a:cs typeface="Calibri"/>
              </a:rPr>
              <a:t>District 14 Watermaster (Josephine and Curry Counties) </a:t>
            </a:r>
          </a:p>
          <a:p>
            <a:pPr>
              <a:spcBef>
                <a:spcPts val="0"/>
              </a:spcBef>
            </a:pPr>
            <a:r>
              <a:rPr lang="en-US" sz="1800" dirty="0">
                <a:cs typeface="Calibri"/>
              </a:rPr>
              <a:t>For technical assistance re: water laws and regulations and your property’s water needs</a:t>
            </a:r>
          </a:p>
          <a:p>
            <a:pPr marL="0" indent="0">
              <a:buNone/>
            </a:pPr>
            <a:r>
              <a:rPr lang="en-US" sz="2200" b="1" dirty="0">
                <a:solidFill>
                  <a:srgbClr val="005DA6"/>
                </a:solidFill>
                <a:cs typeface="Calibri"/>
              </a:rPr>
              <a:t>Sue Parrish </a:t>
            </a:r>
            <a:r>
              <a:rPr lang="en-US" sz="2200" dirty="0">
                <a:cs typeface="Calibri"/>
              </a:rPr>
              <a:t>– Region Community Engagement Coordinator: </a:t>
            </a:r>
          </a:p>
          <a:p>
            <a:pPr marL="342900" indent="-342900">
              <a:spcBef>
                <a:spcPts val="0"/>
              </a:spcBef>
            </a:pPr>
            <a:r>
              <a:rPr lang="en-US" sz="1800" dirty="0">
                <a:cs typeface="Calibri"/>
              </a:rPr>
              <a:t>For opportunities to address needs or connect to resources for your community.</a:t>
            </a:r>
          </a:p>
          <a:p>
            <a:pPr marL="0" indent="0">
              <a:spcBef>
                <a:spcPts val="0"/>
              </a:spcBef>
              <a:buNone/>
            </a:pPr>
            <a:endParaRPr lang="en-US" sz="1800" dirty="0">
              <a:cs typeface="Calibri"/>
            </a:endParaRPr>
          </a:p>
          <a:p>
            <a:pPr marL="0" indent="0">
              <a:spcBef>
                <a:spcPts val="1200"/>
              </a:spcBef>
              <a:buNone/>
            </a:pPr>
            <a:r>
              <a:rPr lang="en-US" sz="2400" b="1" u="sng" dirty="0">
                <a:solidFill>
                  <a:srgbClr val="005DA6"/>
                </a:solidFill>
                <a:cs typeface="Calibri"/>
                <a:hlinkClick r:id="rId3">
                  <a:extLst>
                    <a:ext uri="{A12FA001-AC4F-418D-AE19-62706E023703}">
                      <ahyp:hlinkClr xmlns:ahyp="http://schemas.microsoft.com/office/drawing/2018/hyperlinkcolor" val="tx"/>
                    </a:ext>
                  </a:extLst>
                </a:hlinkClick>
              </a:rPr>
              <a:t>Find My Watermaster Link:</a:t>
            </a:r>
            <a:r>
              <a:rPr lang="en-US" sz="2400" b="1" u="sng" dirty="0">
                <a:solidFill>
                  <a:srgbClr val="005DA6"/>
                </a:solidFill>
                <a:cs typeface="Calibri"/>
              </a:rPr>
              <a:t> </a:t>
            </a:r>
          </a:p>
          <a:p>
            <a:pPr marL="170815" indent="-170815"/>
            <a:r>
              <a:rPr lang="en-US" sz="1800" dirty="0">
                <a:cs typeface="Calibri"/>
              </a:rPr>
              <a:t>   For general information regarding OWRD services, and to find local technical assistance resources.</a:t>
            </a:r>
          </a:p>
          <a:p>
            <a:pPr marL="0" indent="0">
              <a:buNone/>
            </a:pPr>
            <a:endParaRPr lang="en-US" sz="2000" dirty="0">
              <a:cs typeface="Calibri"/>
            </a:endParaRPr>
          </a:p>
        </p:txBody>
      </p:sp>
      <p:sp>
        <p:nvSpPr>
          <p:cNvPr id="4" name="Date Placeholder 3">
            <a:extLst>
              <a:ext uri="{FF2B5EF4-FFF2-40B4-BE49-F238E27FC236}">
                <a16:creationId xmlns:a16="http://schemas.microsoft.com/office/drawing/2014/main" id="{15D774FC-D9E5-34EA-1A0A-0422518B36CE}"/>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FF4EF0D8-DEA9-D88D-B875-4D64788E4BAC}"/>
              </a:ext>
            </a:extLst>
          </p:cNvPr>
          <p:cNvSpPr>
            <a:spLocks noGrp="1"/>
          </p:cNvSpPr>
          <p:nvPr>
            <p:ph type="sldNum" sz="quarter" idx="12"/>
          </p:nvPr>
        </p:nvSpPr>
        <p:spPr/>
        <p:txBody>
          <a:bodyPr/>
          <a:lstStyle/>
          <a:p>
            <a:fld id="{04A3A10D-7D5E-4932-A76F-CD1632FD3D96}" type="slidenum">
              <a:rPr lang="en-US" smtClean="0"/>
              <a:pPr/>
              <a:t>32</a:t>
            </a:fld>
            <a:endParaRPr lang="en-US"/>
          </a:p>
        </p:txBody>
      </p:sp>
      <p:sp>
        <p:nvSpPr>
          <p:cNvPr id="6" name="TextBox 5">
            <a:extLst>
              <a:ext uri="{FF2B5EF4-FFF2-40B4-BE49-F238E27FC236}">
                <a16:creationId xmlns:a16="http://schemas.microsoft.com/office/drawing/2014/main" id="{D82C5088-61CF-E5D3-2C94-B5A956B3E93D}"/>
              </a:ext>
            </a:extLst>
          </p:cNvPr>
          <p:cNvSpPr txBox="1"/>
          <p:nvPr/>
        </p:nvSpPr>
        <p:spPr>
          <a:xfrm>
            <a:off x="1331417" y="5822933"/>
            <a:ext cx="65390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cs typeface="Calibri"/>
              </a:rPr>
              <a:t>Our business cards are at our table display!</a:t>
            </a:r>
            <a:r>
              <a:rPr lang="en-US" dirty="0">
                <a:cs typeface="Calibri"/>
              </a:rPr>
              <a:t> </a:t>
            </a:r>
            <a:endParaRPr lang="en-US" b="1" i="1" dirty="0">
              <a:cs typeface="Calibri"/>
            </a:endParaRPr>
          </a:p>
        </p:txBody>
      </p:sp>
    </p:spTree>
    <p:extLst>
      <p:ext uri="{BB962C8B-B14F-4D97-AF65-F5344CB8AC3E}">
        <p14:creationId xmlns:p14="http://schemas.microsoft.com/office/powerpoint/2010/main" val="187249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476C75-64AD-4871-1DDC-7608385C2FAE}"/>
              </a:ext>
            </a:extLst>
          </p:cNvPr>
          <p:cNvSpPr>
            <a:spLocks noGrp="1"/>
          </p:cNvSpPr>
          <p:nvPr>
            <p:ph type="sldNum" sz="quarter" idx="12"/>
          </p:nvPr>
        </p:nvSpPr>
        <p:spPr/>
        <p:txBody>
          <a:bodyPr/>
          <a:lstStyle/>
          <a:p>
            <a:fld id="{04A3A10D-7D5E-4932-A76F-CD1632FD3D96}" type="slidenum">
              <a:rPr lang="en-US" smtClean="0"/>
              <a:pPr/>
              <a:t>33</a:t>
            </a:fld>
            <a:endParaRPr lang="en-US"/>
          </a:p>
        </p:txBody>
      </p:sp>
      <p:sp>
        <p:nvSpPr>
          <p:cNvPr id="2" name="Title 1">
            <a:extLst>
              <a:ext uri="{FF2B5EF4-FFF2-40B4-BE49-F238E27FC236}">
                <a16:creationId xmlns:a16="http://schemas.microsoft.com/office/drawing/2014/main" id="{DA11ED00-751B-95DA-AAE2-27A59DA83E4C}"/>
              </a:ext>
            </a:extLst>
          </p:cNvPr>
          <p:cNvSpPr>
            <a:spLocks noGrp="1"/>
          </p:cNvSpPr>
          <p:nvPr>
            <p:ph type="title"/>
          </p:nvPr>
        </p:nvSpPr>
        <p:spPr/>
        <p:txBody>
          <a:bodyPr>
            <a:normAutofit fontScale="90000"/>
          </a:bodyPr>
          <a:lstStyle/>
          <a:p>
            <a:r>
              <a:rPr lang="en-US">
                <a:latin typeface="Goudy Old Style"/>
              </a:rPr>
              <a:t>Thanks for joining  today!</a:t>
            </a:r>
            <a:endParaRPr lang="en-US"/>
          </a:p>
        </p:txBody>
      </p:sp>
    </p:spTree>
    <p:extLst>
      <p:ext uri="{BB962C8B-B14F-4D97-AF65-F5344CB8AC3E}">
        <p14:creationId xmlns:p14="http://schemas.microsoft.com/office/powerpoint/2010/main" val="3926836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nip Diagonal Corner Rectangle 46"/>
          <p:cNvSpPr/>
          <p:nvPr/>
        </p:nvSpPr>
        <p:spPr>
          <a:xfrm>
            <a:off x="5562600" y="1764500"/>
            <a:ext cx="3400425" cy="3493301"/>
          </a:xfrm>
          <a:prstGeom prst="snip2DiagRect">
            <a:avLst>
              <a:gd name="adj1" fmla="val 0"/>
              <a:gd name="adj2" fmla="val 13627"/>
            </a:avLst>
          </a:prstGeom>
          <a:solidFill>
            <a:schemeClr val="tx2">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304800" y="1764500"/>
            <a:ext cx="4972046" cy="4673878"/>
          </a:xfrm>
          <a:prstGeom prst="roundRect">
            <a:avLst/>
          </a:prstGeom>
          <a:solidFill>
            <a:schemeClr val="accent2">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en-US" sz="2400" b="1">
                <a:solidFill>
                  <a:schemeClr val="bg1"/>
                </a:solidFill>
              </a:rPr>
              <a:t>Water Resources Department</a:t>
            </a:r>
          </a:p>
        </p:txBody>
      </p:sp>
      <p:cxnSp>
        <p:nvCxnSpPr>
          <p:cNvPr id="6" name="Straight Connector 5"/>
          <p:cNvCxnSpPr/>
          <p:nvPr/>
        </p:nvCxnSpPr>
        <p:spPr>
          <a:xfrm flipH="1">
            <a:off x="3174124" y="3604494"/>
            <a:ext cx="559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a:off x="3732644" y="2438400"/>
            <a:ext cx="1156" cy="33966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5"/>
          <p:cNvSpPr>
            <a:spLocks noGrp="1" noChangeArrowheads="1"/>
          </p:cNvSpPr>
          <p:nvPr>
            <p:ph type="title"/>
          </p:nvPr>
        </p:nvSpPr>
        <p:spPr>
          <a:xfrm>
            <a:off x="3182227" y="381000"/>
            <a:ext cx="5591175" cy="762000"/>
          </a:xfrm>
          <a:noFill/>
          <a:ln w="76200">
            <a:noFill/>
          </a:ln>
          <a:effectLst/>
        </p:spPr>
        <p:txBody>
          <a:bodyPr vert="horz" wrap="square" lIns="91440" tIns="45720" rIns="91440" bIns="45720" numCol="1" anchor="ctr" anchorCtr="0" compatLnSpc="1">
            <a:prstTxWarp prst="textNoShape">
              <a:avLst/>
            </a:prstTxWarp>
            <a:normAutofit/>
          </a:bodyPr>
          <a:lstStyle/>
          <a:p>
            <a:pPr marL="228600" algn="l" eaLnBrk="1" hangingPunct="1"/>
            <a:r>
              <a:rPr lang="en-US" altLang="en-US" sz="3200" b="1" kern="1200">
                <a:latin typeface="Goudy Old Style"/>
              </a:rPr>
              <a:t>Commission and Department</a:t>
            </a:r>
          </a:p>
        </p:txBody>
      </p:sp>
      <p:sp>
        <p:nvSpPr>
          <p:cNvPr id="3" name="Slide Number Placeholder 2"/>
          <p:cNvSpPr>
            <a:spLocks noGrp="1"/>
          </p:cNvSpPr>
          <p:nvPr>
            <p:ph type="sldNum" sz="quarter" idx="12"/>
          </p:nvPr>
        </p:nvSpPr>
        <p:spPr/>
        <p:txBody>
          <a:bodyPr/>
          <a:lstStyle/>
          <a:p>
            <a:pPr>
              <a:defRPr/>
            </a:pPr>
            <a:fld id="{76427221-04C6-4CA3-9596-A527E94031D2}" type="slidenum">
              <a:rPr lang="en-US" smtClean="0"/>
              <a:pPr>
                <a:defRPr/>
              </a:pPr>
              <a:t>4</a:t>
            </a:fld>
            <a:endParaRPr lang="en-US"/>
          </a:p>
        </p:txBody>
      </p:sp>
      <p:sp>
        <p:nvSpPr>
          <p:cNvPr id="2" name="Flowchart: Process 1"/>
          <p:cNvSpPr/>
          <p:nvPr/>
        </p:nvSpPr>
        <p:spPr>
          <a:xfrm>
            <a:off x="1143000" y="3316266"/>
            <a:ext cx="2031124"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Field Services</a:t>
            </a:r>
          </a:p>
        </p:txBody>
      </p:sp>
      <p:sp>
        <p:nvSpPr>
          <p:cNvPr id="7" name="Flowchart: Process 6"/>
          <p:cNvSpPr/>
          <p:nvPr/>
        </p:nvSpPr>
        <p:spPr>
          <a:xfrm>
            <a:off x="1143000" y="4074040"/>
            <a:ext cx="2031124" cy="530352"/>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Water Right Services</a:t>
            </a:r>
          </a:p>
        </p:txBody>
      </p:sp>
      <p:sp>
        <p:nvSpPr>
          <p:cNvPr id="8" name="Flowchart: Process 7"/>
          <p:cNvSpPr/>
          <p:nvPr/>
        </p:nvSpPr>
        <p:spPr>
          <a:xfrm>
            <a:off x="1151180" y="4842354"/>
            <a:ext cx="2029968"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Administrative Services</a:t>
            </a:r>
          </a:p>
        </p:txBody>
      </p:sp>
      <p:sp>
        <p:nvSpPr>
          <p:cNvPr id="9" name="Flowchart: Process 8"/>
          <p:cNvSpPr/>
          <p:nvPr/>
        </p:nvSpPr>
        <p:spPr>
          <a:xfrm>
            <a:off x="1143000" y="5592872"/>
            <a:ext cx="2029968"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Technical Services</a:t>
            </a:r>
          </a:p>
        </p:txBody>
      </p:sp>
      <p:sp>
        <p:nvSpPr>
          <p:cNvPr id="10" name="Flowchart: Process 9"/>
          <p:cNvSpPr/>
          <p:nvPr/>
        </p:nvSpPr>
        <p:spPr>
          <a:xfrm>
            <a:off x="1143000" y="2575787"/>
            <a:ext cx="2029968" cy="530352"/>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Director’s Office</a:t>
            </a:r>
          </a:p>
        </p:txBody>
      </p:sp>
      <p:sp>
        <p:nvSpPr>
          <p:cNvPr id="14" name="Flowchart: Process 13"/>
          <p:cNvSpPr/>
          <p:nvPr/>
        </p:nvSpPr>
        <p:spPr>
          <a:xfrm>
            <a:off x="5636078" y="1865376"/>
            <a:ext cx="2596570" cy="530352"/>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Water Resources Commission</a:t>
            </a:r>
          </a:p>
        </p:txBody>
      </p:sp>
      <p:cxnSp>
        <p:nvCxnSpPr>
          <p:cNvPr id="22" name="Straight Connector 21"/>
          <p:cNvCxnSpPr/>
          <p:nvPr/>
        </p:nvCxnSpPr>
        <p:spPr>
          <a:xfrm flipH="1">
            <a:off x="3174124" y="4339876"/>
            <a:ext cx="559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181148" y="5097049"/>
            <a:ext cx="559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72968" y="5835041"/>
            <a:ext cx="559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174124" y="2846540"/>
            <a:ext cx="559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lowchart: Process 26"/>
          <p:cNvSpPr/>
          <p:nvPr/>
        </p:nvSpPr>
        <p:spPr>
          <a:xfrm>
            <a:off x="2400300" y="1854270"/>
            <a:ext cx="2283278" cy="530352"/>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Director</a:t>
            </a:r>
            <a:endParaRPr lang="en-US"/>
          </a:p>
        </p:txBody>
      </p:sp>
      <p:cxnSp>
        <p:nvCxnSpPr>
          <p:cNvPr id="30" name="Straight Connector 29"/>
          <p:cNvCxnSpPr/>
          <p:nvPr/>
        </p:nvCxnSpPr>
        <p:spPr>
          <a:xfrm>
            <a:off x="3733800" y="15240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77000" y="1524000"/>
            <a:ext cx="0" cy="3048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14" idx="1"/>
          </p:cNvCxnSpPr>
          <p:nvPr/>
        </p:nvCxnSpPr>
        <p:spPr>
          <a:xfrm flipH="1">
            <a:off x="4683578" y="2130552"/>
            <a:ext cx="9525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791200" y="2514600"/>
            <a:ext cx="3171825" cy="2409825"/>
            <a:chOff x="5972177" y="4448176"/>
            <a:chExt cx="3171825" cy="2409825"/>
          </a:xfrm>
        </p:grpSpPr>
        <p:pic>
          <p:nvPicPr>
            <p:cNvPr id="41" name="Picture 21" descr="Export Wizard-3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177" y="4448176"/>
              <a:ext cx="31718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22"/>
            <p:cNvSpPr txBox="1">
              <a:spLocks noChangeArrowheads="1"/>
            </p:cNvSpPr>
            <p:nvPr/>
          </p:nvSpPr>
          <p:spPr bwMode="auto">
            <a:xfrm>
              <a:off x="6172200" y="4876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Northwest Region</a:t>
              </a:r>
              <a:endParaRPr lang="en-US" altLang="en-US" b="1"/>
            </a:p>
          </p:txBody>
        </p:sp>
        <p:sp>
          <p:nvSpPr>
            <p:cNvPr id="43" name="Text Box 23"/>
            <p:cNvSpPr txBox="1">
              <a:spLocks noChangeArrowheads="1"/>
            </p:cNvSpPr>
            <p:nvPr/>
          </p:nvSpPr>
          <p:spPr bwMode="auto">
            <a:xfrm>
              <a:off x="7162800" y="5105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North Central Region</a:t>
              </a:r>
              <a:endParaRPr lang="en-US" altLang="en-US" b="1"/>
            </a:p>
          </p:txBody>
        </p:sp>
        <p:sp>
          <p:nvSpPr>
            <p:cNvPr id="44" name="Text Box 24"/>
            <p:cNvSpPr txBox="1">
              <a:spLocks noChangeArrowheads="1"/>
            </p:cNvSpPr>
            <p:nvPr/>
          </p:nvSpPr>
          <p:spPr bwMode="auto">
            <a:xfrm>
              <a:off x="7924800" y="6019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Eastern Region</a:t>
              </a:r>
              <a:endParaRPr lang="en-US" altLang="en-US" b="1"/>
            </a:p>
          </p:txBody>
        </p:sp>
        <p:sp>
          <p:nvSpPr>
            <p:cNvPr id="45" name="Text Box 25"/>
            <p:cNvSpPr txBox="1">
              <a:spLocks noChangeArrowheads="1"/>
            </p:cNvSpPr>
            <p:nvPr/>
          </p:nvSpPr>
          <p:spPr bwMode="auto">
            <a:xfrm>
              <a:off x="6762751"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Southwest Region</a:t>
              </a:r>
              <a:endParaRPr lang="en-US" altLang="en-US" b="1"/>
            </a:p>
          </p:txBody>
        </p:sp>
        <p:sp>
          <p:nvSpPr>
            <p:cNvPr id="46" name="Text Box 26"/>
            <p:cNvSpPr txBox="1">
              <a:spLocks noChangeArrowheads="1"/>
            </p:cNvSpPr>
            <p:nvPr/>
          </p:nvSpPr>
          <p:spPr bwMode="auto">
            <a:xfrm>
              <a:off x="5991225" y="5638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West Central Region</a:t>
              </a:r>
              <a:endParaRPr lang="en-US" altLang="en-US" b="1"/>
            </a:p>
          </p:txBody>
        </p:sp>
      </p:grpSp>
      <p:sp>
        <p:nvSpPr>
          <p:cNvPr id="48" name="Text Box 26"/>
          <p:cNvSpPr txBox="1">
            <a:spLocks noChangeArrowheads="1"/>
          </p:cNvSpPr>
          <p:nvPr/>
        </p:nvSpPr>
        <p:spPr bwMode="auto">
          <a:xfrm>
            <a:off x="5962648" y="4876800"/>
            <a:ext cx="130016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Westside-at-Large</a:t>
            </a:r>
            <a:endParaRPr lang="en-US" altLang="en-US" b="1"/>
          </a:p>
        </p:txBody>
      </p:sp>
      <p:sp>
        <p:nvSpPr>
          <p:cNvPr id="49" name="Text Box 26"/>
          <p:cNvSpPr txBox="1">
            <a:spLocks noChangeArrowheads="1"/>
          </p:cNvSpPr>
          <p:nvPr/>
        </p:nvSpPr>
        <p:spPr bwMode="auto">
          <a:xfrm>
            <a:off x="7539036" y="4876800"/>
            <a:ext cx="130016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a:latin typeface="Times New Roman" pitchFamily="18" charset="0"/>
              </a:rPr>
              <a:t>Eastside-at-Large</a:t>
            </a:r>
            <a:endParaRPr lang="en-US" altLang="en-US" b="1"/>
          </a:p>
        </p:txBody>
      </p:sp>
      <p:sp>
        <p:nvSpPr>
          <p:cNvPr id="28" name="Flowchart: Process 27"/>
          <p:cNvSpPr/>
          <p:nvPr/>
        </p:nvSpPr>
        <p:spPr>
          <a:xfrm>
            <a:off x="2781300" y="1295400"/>
            <a:ext cx="4686300" cy="377952"/>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Governor</a:t>
            </a:r>
            <a:endParaRPr lang="en-US"/>
          </a:p>
        </p:txBody>
      </p:sp>
    </p:spTree>
    <p:extLst>
      <p:ext uri="{BB962C8B-B14F-4D97-AF65-F5344CB8AC3E}">
        <p14:creationId xmlns:p14="http://schemas.microsoft.com/office/powerpoint/2010/main" val="3284994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82482" y="280211"/>
            <a:ext cx="5943600" cy="762000"/>
          </a:xfrm>
        </p:spPr>
        <p:txBody>
          <a:bodyPr>
            <a:normAutofit/>
          </a:bodyPr>
          <a:lstStyle/>
          <a:p>
            <a:pPr algn="ctr"/>
            <a:r>
              <a:rPr lang="en-US" sz="3200">
                <a:latin typeface="Goudy Old Style"/>
              </a:rPr>
              <a:t>How we achieve this</a:t>
            </a:r>
            <a:endParaRPr lang="en-US" sz="3200"/>
          </a:p>
        </p:txBody>
      </p:sp>
      <p:graphicFrame>
        <p:nvGraphicFramePr>
          <p:cNvPr id="2" name="Diagram 1">
            <a:extLst>
              <a:ext uri="{FF2B5EF4-FFF2-40B4-BE49-F238E27FC236}">
                <a16:creationId xmlns:a16="http://schemas.microsoft.com/office/drawing/2014/main" id="{F2ECBBBA-0929-2A2F-3421-327FD22EB829}"/>
              </a:ext>
            </a:extLst>
          </p:cNvPr>
          <p:cNvGraphicFramePr/>
          <p:nvPr>
            <p:extLst>
              <p:ext uri="{D42A27DB-BD31-4B8C-83A1-F6EECF244321}">
                <p14:modId xmlns:p14="http://schemas.microsoft.com/office/powerpoint/2010/main" val="2895897879"/>
              </p:ext>
            </p:extLst>
          </p:nvPr>
        </p:nvGraphicFramePr>
        <p:xfrm>
          <a:off x="121179" y="1176189"/>
          <a:ext cx="8893268" cy="5611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12">
            <a:extLst>
              <a:ext uri="{FF2B5EF4-FFF2-40B4-BE49-F238E27FC236}">
                <a16:creationId xmlns:a16="http://schemas.microsoft.com/office/drawing/2014/main" id="{5AAA6934-E096-8C58-351D-148CEB9318D6}"/>
              </a:ext>
            </a:extLst>
          </p:cNvPr>
          <p:cNvSpPr>
            <a:spLocks noGrp="1"/>
          </p:cNvSpPr>
          <p:nvPr>
            <p:ph type="sldNum" sz="quarter" idx="12"/>
          </p:nvPr>
        </p:nvSpPr>
        <p:spPr/>
        <p:txBody>
          <a:bodyPr/>
          <a:lstStyle/>
          <a:p>
            <a:fld id="{04A3A10D-7D5E-4932-A76F-CD1632FD3D96}" type="slidenum">
              <a:rPr lang="en-US" smtClean="0"/>
              <a:pPr/>
              <a:t>5</a:t>
            </a:fld>
            <a:endParaRPr lang="en-US"/>
          </a:p>
        </p:txBody>
      </p:sp>
    </p:spTree>
    <p:extLst>
      <p:ext uri="{BB962C8B-B14F-4D97-AF65-F5344CB8AC3E}">
        <p14:creationId xmlns:p14="http://schemas.microsoft.com/office/powerpoint/2010/main" val="373491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2939-0E20-8DE8-9014-AB401AEDE204}"/>
              </a:ext>
            </a:extLst>
          </p:cNvPr>
          <p:cNvSpPr>
            <a:spLocks noGrp="1"/>
          </p:cNvSpPr>
          <p:nvPr>
            <p:ph type="title"/>
          </p:nvPr>
        </p:nvSpPr>
        <p:spPr/>
        <p:txBody>
          <a:bodyPr/>
          <a:lstStyle/>
          <a:p>
            <a:r>
              <a:rPr lang="en-US" sz="3600">
                <a:latin typeface="Goudy Old Style"/>
              </a:rPr>
              <a:t>Waters of the State</a:t>
            </a:r>
            <a:endParaRPr lang="en-US"/>
          </a:p>
        </p:txBody>
      </p:sp>
      <p:sp>
        <p:nvSpPr>
          <p:cNvPr id="4" name="Date Placeholder 3">
            <a:extLst>
              <a:ext uri="{FF2B5EF4-FFF2-40B4-BE49-F238E27FC236}">
                <a16:creationId xmlns:a16="http://schemas.microsoft.com/office/drawing/2014/main" id="{F1FB8F54-7451-F1CF-FBD6-1BFFF65B6BDF}"/>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47723989-BB57-EFB6-CAD7-077E4A49668F}"/>
              </a:ext>
            </a:extLst>
          </p:cNvPr>
          <p:cNvSpPr>
            <a:spLocks noGrp="1"/>
          </p:cNvSpPr>
          <p:nvPr>
            <p:ph type="sldNum" sz="quarter" idx="12"/>
          </p:nvPr>
        </p:nvSpPr>
        <p:spPr/>
        <p:txBody>
          <a:bodyPr/>
          <a:lstStyle/>
          <a:p>
            <a:fld id="{04A3A10D-7D5E-4932-A76F-CD1632FD3D96}" type="slidenum">
              <a:rPr lang="en-US" smtClean="0"/>
              <a:pPr/>
              <a:t>6</a:t>
            </a:fld>
            <a:endParaRPr lang="en-US"/>
          </a:p>
        </p:txBody>
      </p:sp>
      <p:pic>
        <p:nvPicPr>
          <p:cNvPr id="6" name="Picture Placeholder 11">
            <a:extLst>
              <a:ext uri="{FF2B5EF4-FFF2-40B4-BE49-F238E27FC236}">
                <a16:creationId xmlns:a16="http://schemas.microsoft.com/office/drawing/2014/main" id="{391D0BC0-FC68-BF72-EB84-DA56199C87EE}"/>
              </a:ext>
            </a:extLst>
          </p:cNvPr>
          <p:cNvPicPr>
            <a:picLocks noChangeAspect="1"/>
          </p:cNvPicPr>
          <p:nvPr/>
        </p:nvPicPr>
        <p:blipFill>
          <a:blip r:embed="rId3" cstate="print">
            <a:extLst>
              <a:ext uri="{28A0092B-C50C-407E-A947-70E740481C1C}">
                <a14:useLocalDpi xmlns:a14="http://schemas.microsoft.com/office/drawing/2010/main" val="0"/>
              </a:ext>
            </a:extLst>
          </a:blip>
          <a:srcRect l="9248" r="9248"/>
          <a:stretch>
            <a:fillRect/>
          </a:stretch>
        </p:blipFill>
        <p:spPr>
          <a:xfrm>
            <a:off x="812799" y="1603443"/>
            <a:ext cx="986817" cy="1565858"/>
          </a:xfrm>
          <a:prstGeom prst="rect">
            <a:avLst/>
          </a:prstGeom>
        </p:spPr>
      </p:pic>
      <p:pic>
        <p:nvPicPr>
          <p:cNvPr id="7" name="Picture Placeholder 9">
            <a:extLst>
              <a:ext uri="{FF2B5EF4-FFF2-40B4-BE49-F238E27FC236}">
                <a16:creationId xmlns:a16="http://schemas.microsoft.com/office/drawing/2014/main" id="{C97205EC-63F3-A11B-22BC-91DB29032C73}"/>
              </a:ext>
            </a:extLst>
          </p:cNvPr>
          <p:cNvPicPr>
            <a:picLocks noChangeAspect="1"/>
          </p:cNvPicPr>
          <p:nvPr/>
        </p:nvPicPr>
        <p:blipFill>
          <a:blip r:embed="rId4" cstate="print">
            <a:extLst>
              <a:ext uri="{28A0092B-C50C-407E-A947-70E740481C1C}">
                <a14:useLocalDpi xmlns:a14="http://schemas.microsoft.com/office/drawing/2010/main" val="0"/>
              </a:ext>
            </a:extLst>
          </a:blip>
          <a:srcRect t="5320" b="5320"/>
          <a:stretch>
            <a:fillRect/>
          </a:stretch>
        </p:blipFill>
        <p:spPr>
          <a:xfrm>
            <a:off x="812800" y="3389278"/>
            <a:ext cx="986816" cy="1565857"/>
          </a:xfrm>
          <a:prstGeom prst="rect">
            <a:avLst/>
          </a:prstGeom>
        </p:spPr>
      </p:pic>
      <p:pic>
        <p:nvPicPr>
          <p:cNvPr id="8" name="Picture Placeholder 10">
            <a:extLst>
              <a:ext uri="{FF2B5EF4-FFF2-40B4-BE49-F238E27FC236}">
                <a16:creationId xmlns:a16="http://schemas.microsoft.com/office/drawing/2014/main" id="{3266830A-85D6-3C29-E588-AC7DA8D521B7}"/>
              </a:ext>
            </a:extLst>
          </p:cNvPr>
          <p:cNvPicPr>
            <a:picLocks noChangeAspect="1"/>
          </p:cNvPicPr>
          <p:nvPr/>
        </p:nvPicPr>
        <p:blipFill>
          <a:blip r:embed="rId5" cstate="print">
            <a:extLst>
              <a:ext uri="{28A0092B-C50C-407E-A947-70E740481C1C}">
                <a14:useLocalDpi xmlns:a14="http://schemas.microsoft.com/office/drawing/2010/main" val="0"/>
              </a:ext>
            </a:extLst>
          </a:blip>
          <a:srcRect l="3683" r="3683"/>
          <a:stretch>
            <a:fillRect/>
          </a:stretch>
        </p:blipFill>
        <p:spPr>
          <a:xfrm>
            <a:off x="493407" y="5219702"/>
            <a:ext cx="1625600" cy="1143000"/>
          </a:xfrm>
          <a:prstGeom prst="rect">
            <a:avLst/>
          </a:prstGeom>
        </p:spPr>
      </p:pic>
      <p:sp>
        <p:nvSpPr>
          <p:cNvPr id="9" name="TextBox 8">
            <a:extLst>
              <a:ext uri="{FF2B5EF4-FFF2-40B4-BE49-F238E27FC236}">
                <a16:creationId xmlns:a16="http://schemas.microsoft.com/office/drawing/2014/main" id="{DC02E1B8-C841-5A88-3BD3-D7A2D96AABDC}"/>
              </a:ext>
            </a:extLst>
          </p:cNvPr>
          <p:cNvSpPr txBox="1"/>
          <p:nvPr/>
        </p:nvSpPr>
        <p:spPr>
          <a:xfrm>
            <a:off x="3152010" y="1606541"/>
            <a:ext cx="5179190" cy="1723549"/>
          </a:xfrm>
          <a:prstGeom prst="rect">
            <a:avLst/>
          </a:prstGeom>
          <a:noFill/>
        </p:spPr>
        <p:txBody>
          <a:bodyPr wrap="square" lIns="91440" tIns="45720" rIns="91440" bIns="45720" rtlCol="0" anchor="t">
            <a:spAutoFit/>
          </a:bodyPr>
          <a:lstStyle/>
          <a:p>
            <a:pPr algn="ctr"/>
            <a:r>
              <a:rPr lang="en-US" sz="2800" b="1"/>
              <a:t>Surface Water </a:t>
            </a:r>
            <a:r>
              <a:rPr lang="en-US" sz="2800" b="1" i="1"/>
              <a:t>and</a:t>
            </a:r>
            <a:r>
              <a:rPr lang="en-US" sz="2800" b="1"/>
              <a:t> Groundwater</a:t>
            </a:r>
          </a:p>
          <a:p>
            <a:endParaRPr lang="en-US"/>
          </a:p>
          <a:p>
            <a:r>
              <a:rPr lang="en-US" sz="2000" i="1"/>
              <a:t>Must obtain a water right to use public water from any source except under ORS 537.545 and ORS 537.141 and few other exceptions.</a:t>
            </a:r>
            <a:r>
              <a:rPr lang="en-US" i="1"/>
              <a:t> </a:t>
            </a:r>
            <a:endParaRPr lang="en-US" i="1">
              <a:cs typeface="Calibri"/>
            </a:endParaRPr>
          </a:p>
        </p:txBody>
      </p:sp>
      <p:pic>
        <p:nvPicPr>
          <p:cNvPr id="10" name="Picture 1">
            <a:extLst>
              <a:ext uri="{FF2B5EF4-FFF2-40B4-BE49-F238E27FC236}">
                <a16:creationId xmlns:a16="http://schemas.microsoft.com/office/drawing/2014/main" id="{CB8D1C16-8B79-6FCA-BF6E-15EDD11F5673}"/>
              </a:ext>
            </a:extLst>
          </p:cNvPr>
          <p:cNvPicPr>
            <a:picLocks noChangeAspect="1"/>
          </p:cNvPicPr>
          <p:nvPr/>
        </p:nvPicPr>
        <p:blipFill>
          <a:blip r:embed="rId6" cstate="print">
            <a:extLst>
              <a:ext uri="{28A0092B-C50C-407E-A947-70E740481C1C}">
                <a14:useLocalDpi xmlns:a14="http://schemas.microsoft.com/office/drawing/2010/main" val="0"/>
              </a:ext>
            </a:extLst>
          </a:blip>
          <a:srcRect l="38148" t="47778" r="17407" b="5556"/>
          <a:stretch>
            <a:fillRect/>
          </a:stretch>
        </p:blipFill>
        <p:spPr bwMode="auto">
          <a:xfrm>
            <a:off x="6705801" y="4219456"/>
            <a:ext cx="1530890" cy="214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FE3253D-8552-3D0E-D9C7-10D67147AD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9386" y="4221705"/>
            <a:ext cx="2854663" cy="2140997"/>
          </a:xfrm>
          <a:prstGeom prst="rect">
            <a:avLst/>
          </a:prstGeom>
        </p:spPr>
      </p:pic>
    </p:spTree>
    <p:extLst>
      <p:ext uri="{BB962C8B-B14F-4D97-AF65-F5344CB8AC3E}">
        <p14:creationId xmlns:p14="http://schemas.microsoft.com/office/powerpoint/2010/main" val="1699560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3137133" y="297365"/>
            <a:ext cx="6152604" cy="749364"/>
          </a:xfr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a:bodyPr>
          <a:lstStyle/>
          <a:p>
            <a:pPr algn="ctr" eaLnBrk="1" hangingPunct="1"/>
            <a:r>
              <a:rPr lang="en-US" altLang="en-US" sz="3200" b="1">
                <a:latin typeface="Goudy Old Style"/>
              </a:rPr>
              <a:t>Exempt uses of ground water...</a:t>
            </a:r>
          </a:p>
        </p:txBody>
      </p:sp>
      <p:sp>
        <p:nvSpPr>
          <p:cNvPr id="18435" name="Rectangle 4"/>
          <p:cNvSpPr>
            <a:spLocks noGrp="1" noChangeArrowheads="1"/>
          </p:cNvSpPr>
          <p:nvPr>
            <p:ph type="body" sz="half" idx="1"/>
          </p:nvPr>
        </p:nvSpPr>
        <p:spPr>
          <a:xfrm>
            <a:off x="112464" y="2092489"/>
            <a:ext cx="3233349" cy="380727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lIns="91440" tIns="45720" rIns="91440" bIns="45720" rtlCol="0" anchor="t">
            <a:normAutofit fontScale="92500" lnSpcReduction="10000"/>
          </a:bodyPr>
          <a:lstStyle/>
          <a:p>
            <a:pPr marL="170815" indent="-170815">
              <a:buFont typeface="Arial"/>
              <a:buChar char="•"/>
              <a:defRPr/>
            </a:pPr>
            <a:r>
              <a:rPr lang="en-US" altLang="en-US" sz="2400" dirty="0">
                <a:latin typeface="Calibri"/>
                <a:cs typeface="Calibri"/>
              </a:rPr>
              <a:t>Domestic Wells</a:t>
            </a:r>
            <a:endParaRPr lang="en-US" dirty="0">
              <a:cs typeface="Calibri"/>
            </a:endParaRPr>
          </a:p>
          <a:p>
            <a:pPr marL="800100" lvl="1" indent="-342900" eaLnBrk="1" hangingPunct="1">
              <a:lnSpc>
                <a:spcPct val="90000"/>
              </a:lnSpc>
              <a:buFont typeface="Arial"/>
              <a:buChar char="•"/>
              <a:defRPr/>
            </a:pPr>
            <a:r>
              <a:rPr lang="en-US" altLang="en-US" sz="2000" i="1" dirty="0">
                <a:latin typeface="Calibri"/>
                <a:cs typeface="Calibri"/>
              </a:rPr>
              <a:t>15,000 gallons /day</a:t>
            </a:r>
          </a:p>
          <a:p>
            <a:pPr marL="170815" indent="-170815">
              <a:buFont typeface="Arial"/>
              <a:buChar char="•"/>
              <a:defRPr/>
            </a:pPr>
            <a:r>
              <a:rPr lang="en-US" altLang="en-US" sz="2400" dirty="0">
                <a:latin typeface="Calibri"/>
                <a:cs typeface="Calibri"/>
              </a:rPr>
              <a:t>Single industrial or commercial use</a:t>
            </a:r>
          </a:p>
          <a:p>
            <a:pPr marL="800100" lvl="1" indent="-342900" eaLnBrk="1" hangingPunct="1">
              <a:lnSpc>
                <a:spcPct val="90000"/>
              </a:lnSpc>
              <a:buFont typeface="Arial"/>
              <a:buChar char="•"/>
              <a:defRPr/>
            </a:pPr>
            <a:r>
              <a:rPr lang="en-US" altLang="en-US" sz="2000" i="1" dirty="0">
                <a:latin typeface="Calibri"/>
                <a:cs typeface="Calibri"/>
              </a:rPr>
              <a:t>5,000 gallons /day</a:t>
            </a:r>
          </a:p>
          <a:p>
            <a:pPr marL="170815" indent="-170815" eaLnBrk="1" hangingPunct="1">
              <a:lnSpc>
                <a:spcPct val="90000"/>
              </a:lnSpc>
              <a:buFont typeface="Arial"/>
              <a:buChar char="•"/>
              <a:defRPr/>
            </a:pPr>
            <a:r>
              <a:rPr lang="en-US" altLang="en-US" sz="2400" dirty="0">
                <a:latin typeface="Calibri"/>
                <a:cs typeface="Calibri"/>
              </a:rPr>
              <a:t>Non-commercial Lawn and Garden</a:t>
            </a:r>
          </a:p>
          <a:p>
            <a:pPr marL="800100" lvl="1" indent="-342900">
              <a:defRPr/>
            </a:pPr>
            <a:r>
              <a:rPr lang="en-US" altLang="en-US" sz="2000" i="1" dirty="0">
                <a:latin typeface="Calibri"/>
                <a:cs typeface="Calibri"/>
              </a:rPr>
              <a:t>Up to ½ acre</a:t>
            </a:r>
            <a:r>
              <a:rPr lang="en-US" altLang="en-US" sz="2400" i="1" dirty="0">
                <a:latin typeface="Calibri"/>
                <a:cs typeface="Calibri"/>
              </a:rPr>
              <a:t> </a:t>
            </a:r>
          </a:p>
          <a:p>
            <a:pPr>
              <a:defRPr/>
            </a:pPr>
            <a:r>
              <a:rPr lang="en-US" altLang="en-US" sz="2400" dirty="0">
                <a:latin typeface="Calibri"/>
                <a:cs typeface="Calibri"/>
              </a:rPr>
              <a:t>Stock watering</a:t>
            </a:r>
          </a:p>
          <a:p>
            <a:pPr marL="170815" indent="-170815"/>
            <a:r>
              <a:rPr lang="en-US" altLang="en-US" sz="2400" dirty="0">
                <a:latin typeface="Calibri"/>
                <a:cs typeface="Calibri"/>
              </a:rPr>
              <a:t>Emergency fire- </a:t>
            </a:r>
          </a:p>
          <a:p>
            <a:pPr marL="0" indent="0">
              <a:buNone/>
            </a:pPr>
            <a:r>
              <a:rPr lang="en-US" altLang="en-US" sz="2400" dirty="0">
                <a:latin typeface="Calibri"/>
                <a:cs typeface="Calibri"/>
              </a:rPr>
              <a:t>   fighting uses</a:t>
            </a:r>
            <a:endParaRPr lang="en-US" sz="2400" dirty="0">
              <a:latin typeface="Calibri"/>
              <a:cs typeface="Calibri"/>
            </a:endParaRPr>
          </a:p>
        </p:txBody>
      </p:sp>
      <p:sp>
        <p:nvSpPr>
          <p:cNvPr id="38916" name="Text Box 5"/>
          <p:cNvSpPr txBox="1">
            <a:spLocks noChangeArrowheads="1"/>
          </p:cNvSpPr>
          <p:nvPr/>
        </p:nvSpPr>
        <p:spPr bwMode="auto">
          <a:xfrm>
            <a:off x="2940138" y="5780234"/>
            <a:ext cx="6153510" cy="1261884"/>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a:latin typeface="Calibri"/>
                <a:cs typeface="Calibri"/>
              </a:rPr>
              <a:t>...do not require a water right</a:t>
            </a:r>
          </a:p>
          <a:p>
            <a:pPr algn="ctr" eaLnBrk="1" hangingPunct="1">
              <a:spcBef>
                <a:spcPct val="0"/>
              </a:spcBef>
              <a:buFontTx/>
              <a:buNone/>
            </a:pPr>
            <a:endParaRPr lang="en-US" altLang="en-US" sz="4400" i="1">
              <a:solidFill>
                <a:schemeClr val="tx2"/>
              </a:solidFill>
              <a:latin typeface="Footlight MT Light" panose="0204060206030A020304" pitchFamily="18" charset="0"/>
            </a:endParaRPr>
          </a:p>
        </p:txBody>
      </p:sp>
      <p:sp>
        <p:nvSpPr>
          <p:cNvPr id="38917" name="Text Box 6"/>
          <p:cNvSpPr txBox="1">
            <a:spLocks noChangeArrowheads="1"/>
          </p:cNvSpPr>
          <p:nvPr/>
        </p:nvSpPr>
        <p:spPr bwMode="auto">
          <a:xfrm>
            <a:off x="5147625" y="1398638"/>
            <a:ext cx="17379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Arial"/>
                <a:cs typeface="Arial"/>
              </a:rPr>
              <a:t>ORS 537.545</a:t>
            </a:r>
          </a:p>
        </p:txBody>
      </p:sp>
      <p:sp>
        <p:nvSpPr>
          <p:cNvPr id="38919" name="AutoShape 12" descr="data:image/jpeg;base64,/9j/4AAQSkZJRgABAQAAAQABAAD/2wCEAAkGBwgHBgkIBwgKCgkLDRYPDQwMDRsUFRAWIB0iIiAdHx8kKDQsJCYxJx8fLT0tMTU3Ojo6Iys/RD84QzQ5OjcBCgoKDQwNGg8PGjclHyU3Nzc3Nzc3Nzc3Nzc3Nzc3Nzc3Nzc3Nzc3Nzc3Nzc3Nzc3Nzc3Nzc3Nzc3Nzc3Nzc3N//AABEIAHYAsQMBIgACEQEDEQH/xAAcAAABBQEBAQAAAAAAAAAAAAAFAAECAwQGBwj/xABFEAACAQMCAwQGBgcECwEAAAABAgMABBESIQUxQRMiUWEGcYGRobEUIzJSwdEHQlNyk+HwYoKS8RUkMzRUY3N0g7LSQ//EABkBAAMBAQEAAAAAAAAAAAAAAAABAgMEBf/EACIRAQEAAgICAgMBAQAAAAAAAAABAhEDEjFRIUEEExRhIv/aAAwDAQACEQMRAD8A5cNc74umGPJaksl1n/ez/hWpZywG3Qc/51IoWwNePLP86Vki5lEBcTIrEyAN4jB8N6ujuLt2AWRW36IN+tZ51YqwaQLgjUoJA35DFaeHlhPCHfv5xpU5GCKI0+LHtHo76K8PsBDeQyXDSugbeTSBkA8hjI9ddNQf0e4nZ3HDLCGO7gaf6NHqjEgLZ0jpRimwKlWTiXErPhkPbX1wkKdNR3PqHM15/wAf/SLLIHh4OnYpyM0gy59Q5D405LQ9IkmjiUtLIqKOZY4Fc5fenXBLOV4xJLcdmMs0CBl545kjPPpXkkt1PeP211NJK7HJaRiT8azs51sMnfY+dXMPZbetL+kfgJ5i8X1w5+Rqxf0hejx5zXCjxMDV5Boxz5VMgKvKn+uFt75w/idlxKHtbC5inTrobJHrHStdfO0N1c2somspZIZV5PE5U/Cuu4P+kXjVtphvbZL4YwrfYkJ8yNj7qm8dPb0njzPHw55YrgwyRnUpAzqI5KR1BNeTcQs5Z+LzyX8kcaxNrfD40knzznYg78uRozxDjnHbpnnvZ1t7Z1wLaJAVG/InBOcdeXqoF9Mnu+LtLK57dNtfZDS2TjGnkd+orh/IustAP4xYi0vJTobsZZSIMhcaRt8OW3gfCiUHppxax4ba2fDextVgHZsyRhzIR5kcqGGZTOZUGt1JCE4JXf1YxisjaXt5SxTtw2rCnB8NwRvy8fCjg5P+5vwnL/HU8N/SXxm1uFPEUhu4eTKECMPMEflXYz/pC4R/ok3lpmafUAbVu7IPE+oePKvJYImkONAaToDXVei/o/JcXSyTrH2SDVyO5H4V6Gcxgx3Wz0k9LfSO94c01lbNwy005LjvSMP3iNvZv515xL2zSF5C7uxyzOSxPrPWvWvSQI3D+wAQADud3YY6DwrgJLFy5LyMM9Aq7fCjjy/wZT5BO/8Asz7jSox9AH7Z/cv5Uq07X0nQZLK8aZ2Kj7QqK3Q0E5zjwOam3fBGcbc6ytbZb6tmVj1A2FcuWN20s2vndZlVgpTGMEsDr336VfZOskiPNIVYyAgAhcbisEO7DKsGXOCNxsfhUlzJMWYlWJVjnr0z8KUmm08D8Vtd38iOhRykSJpDgMAoABx6gOtF429JrW3IXis4ijUnSLhjjFAuD37W2l1sxcYLRmTBI65B2JPqwK7ixvC9i31KwtKhGMDboDgH21d5OPGfNZ5S7cvJBxC+lMtzJLcSkY1OrN86a54BeJGSsbamAxkAbnpua6aWG5lUf6wucYHc/nWOaG8QFSUkDdI1OffmsZz4/VP4BF4ZdhQWV8k47ukjNdBH6HvIImW2Ko6g96Ugn41r9HLK4eV5r+ApDCchBkh26D5k0QueKXTPIJHwH2UjYr7KvHlK4xy976OvblxJCyAHYhz881kh4azQyM1se0BwgYnB28M10zcRec9jch2Viwzp2HnQWf8A0nayuY5oxGXDqSNQwenlWk5Z9ouLPJwzKRf6qFJ1a+mN9qwW8drayLIkrlySU7zHSK3XVzftqWS4gCttkLj31i+joGKrojwxPdG3PzG9F5MS1dDE+r6OZkLSDswzB5tO2cbjcAc+nShs7RYCP2zEqFkL4LZ646H5mqJJpiuGm3xpzpGcDzpJPi3aBpNWs5Z5GLMT765ObDvdyiVP6VGUkMcZQlj9ZgnB+GM7A4/CowxiSJjOr6sEMR3RjY4wPVSsXtItba2jZsALswUeOaUtz2muQd5sZxqIHL4VHFj1z8BuseHRvcRiJCGOdyTXdIicMslhiA1OBq/CgHozbxtMZtaukY1s2okYq3iPEzNeu0b90/qgZ8K68s91cmoXGXJtyFxk89O3Tr765qSPJ5j31s4pfsUUPIu2zDG4NBjcTPsLlsdCIxiqnLMUZRr7H+0vvpVj7SX/AIl/4Yp6f9GJaCDlhuAPUKjkRhtCrkkZLb1UM45oPb/KqJn0kfXqhG+Nf4Uu0a7hIxVpAwGrUWJY9M9BUHdWkO5KY269f8/fVJClDmVHbPPl1rVBA08sYDqJGRm3I2A8fXmpuStu79FbTgs1lIskOLgOwMuvfBO2PiK6i3tbGGIRRxu4HVizH315/wAHu7jh0SGM2xuI5NaymIl86SACc7jyx511XDvSLiV6sbScZtYWWbU0f0fmv3dyNvjWGeWvktyi7W8BOFgk9mR+NMbWDrBJ7mPyota8YgSLFzL2r/eRBGPdk1bJxe3KkJFJ5MHGR8Kn9vHPNCcPD0h4dGiRsNQ1kYPM/wAsUMuLRGY6opc+WqiLcckfYRAL57mqX4k7H7LAeoVP9PGYebZfuTD1Fqg1tGUOpJPDOth19dbzftjY+/A/CmW7duRBz/aFH9GHotAMtvGrtl5R/wCVh+NVmGM7iWXPX6010LSSFc4UjzaqNeftYz6wKr+nj9DqBNEpHfuJgPKSq/oi5/3i4G+41g/hRyeFZYJUIXvoRtjmRQ65m4irZh4TDIAcnXOgNOfkYX6LqFWtoklrCxllGVBxqHX2Voawi+jyntHI0HZsHp6qoshxCCOKGbgIfSApdbnB9exrpuH2sEqq00Eial76O7beI5kVX7cPQ6k8KWNgIIyFMm7HA5dBQsp39iPao3oteRx3MmoylTyAUjYdBWVrSPA+ufy5H8KU5uMaBb6PU2Mpj/pKcnxod9Fxjvx5/wC3Sjs9lGzEteSDwBA/KsrWSasC5BHnGfzFV+3hvktBvYHxj/gL+dKiP0Jf+IX+EfzpU+/CNPPILmKVSQDt0GxFW9tan/8ANifZ+VBbdZ4ZAWGnA2yD8a0hgCAwI67iiYQpgNQW0dzFK6W2lV2Z9S+4ZG58qr4faGW6iVo27RopNJZtGrBH3sY8hWK1v5rVWWDuknOsHvD300HEZ472OaOWVZgW7yvuSfPNadMdfAko9DZXM4EltbiaCQ948znPkfhir5YJ7UfX27QKP2ilP/bGaCQ8a40I+zkuXeMnlJJkH2EYrTa8Tu7cHsLieDrpjkKr8KjLil8UdRi1vrqIBreYhfJ8g+yiVv6QzpgTxhh4psfdQWPjdyzjto7e6TH2J4UbP97AYe+i3CLOw4/cG3sBJYXxUtFBK/axS4G4DHvKfI5rDP8AHlGrBmDi0VyMRy7/AHTsRWg3TDPfkz+8a4ueB4nkWSPTJGxVlz+sOYqUHELmAkJK2ByDHNcuXFrwff27IzMVB0Oc+Y/Kn1yBO8p9Rciuct+Msf8AbRe0Ma2C4D99Mb+OKz6WH2GBKSdO+rGMBs/MU5bTzC58k/Kg/bONj2WPPNVmc5061UnopIz76JjaY19I6aiD6wPnvSMjMABIf69RoVrfAK8tyakshyNatjxFVMKBmPtPvnGMnatOspD9rJPsoVbMSQELKCfvVZcXRZiAwIzgVtjho05HGcsdvOoCWNEYasHyNYZbwqB58smqDdsx/WPtH4VN+Ca5CCMJuOXKqzEhGDEp/eUVl7V3zgNsefLNRMhU/Zw39pqkNX0eP9lD8PzpVj+kN98e6lT2bz+bLyMQxyefuqBUgZJwCM4qYGVIA1ebGn7M5zkbDByRivShKgpO6nIG2GqOMDGMY6YNaY7eaYExQySL95E299XQ8NuSR9XpzsS7Bce2gbZxIwxzwfDHxq1DvqKkt11EYFEhwuxgKte8UjjfrHbQNI3vOkVrjueB2elrbhcl3L0e/k2/wJgH2k0u0nlNyjJwvht/xJzFw+0eXT9po9kj82Y7D311XC5LP0ULXKzRX/FipUGEkwQZ5kMd3PToOdAb/jvEL6JYmuOyt12W3iQJGo8Ao2rB2jMd5HY+NRly+k3IQnuGuJGdmLMzFiWYbk8+VVlxg5cDPmazKck7bnqTmn7TSpJZQR1XGK59bSuEmRjt8j1VJJdJyrMPUazByVI7h8CCT8qkjSA4IG3l+dLQgnBdLssiBjnY7ZNa+62yhsdASPGgveJPL+6cflWiC5MeNQYjwY86i4+lTISAlXbJA5bHPw/lWiNXVx9YDnxY5+FZ7a6SUb6QOmd8VvtSGcBc77ajGQKctXK3Qho7fLAhm2XbpWW4Z2yBv+8eXurW8+vZMFRsvM1huXlP2AAw5LqwKrKntQyyScsDHgnKq2iVWP1j6vE93I8udM7sy4kY6s8sk492Kr0BTuoVsbnNYW0jhYeZLMfOUj8KcyIpOIQPErvTOuolstscZJwPVv66QTQoxJpA5YBJPvqewS7f/lfFvypU237WSlRsbceJo1HdtIR1+znHvqQvJ17ygKOfdXFZg4xv86mrb5A9xr0e9ZbXPd3Uoy0kz+ALHeqC2o/WB88u9+dWaiDu2PIYGadAG3wT5n86i5WkiAWOAd/X0qSxIdipI86tCnGRgD106nIOe95gZqd0GjjOANXs61Z2eNu8N+lMD+rgjPspAyY5HFIJaAObFh0GdqkI1I/2aZ8S1Vh87FvPA51ML1ySfDG9AT7TAJLH2CmWQHkHJ/tHBpsEN3uQ64AqWQneB3pGRw2A6vipoE8A3hVQ1HZ3GR/W1SGObOcD2fOkGqNQeePVR2wmeC2LZU52QHwHOgNshkmSNGYliAADyNFridUAWPZEGlfUP6z7a0x8bOXTV9LjGxYjfcPsDVbu24DoBnb+jtQO5vCjDU+ATsaeC9ZjlX1csZO4rDklVMoKsXO7lnA6lgBz8tqkhBOmF43A3JA5e6sK3cLH63OoddNWFxIuVyQNxnbP5e6sbKbU8xGCXXIAO7AD5VU6EnJKsOfdbH9c6qSCV15YVuZxzPl/lSMXdxIGI6swGG8OY+NSZ8W/7Vf8Q/8AqnqnRH+zT3ilTDlmA092XBG/KpI+cZcseu2M0lQKSAwFLYHBUZruYrAVHJR86kAjDJyd9hVYPM6PURtUmbDYGc4znxo0Ex4jHzq0YLdQfDNZtyRkYxy6U+o45ZYb9KQadShgCSOvOkrNq368iKqz3R3cA+0VHUd8HG+w/wA6A0HOCTjnvnaoq/TKAeAzVSuTjWB4Z2+dWKdRGBj20gsDJnz8jmnMgXl7sYqGgt1p/s5bB+FSaQk17lQFPLBB+NMQW2ZdvNt6QbB7oOM7Y3NQkfDaW08+cmcigCnDDFBDNdSOuR9XGoIJBPM49XzrPLemTdTsTWGGGKKSR1B+tbU4YdcfKrGKodSqFz1G5qrl9BaXbDZUYbqyjFJ2BbLINu7sKy68YO58TzqLuzL3ftHyz0qNBe1wkJwV2HUVdHxLQdmJGdqxBZMjYkeBXGKmsOok5Tz32FFxg22NfLIcq4LeOg6s1cwmmwVCnG5Mox8PbQ3GneMxKRuMHnUxcSKe8cgjfB+dTcPR7X9nceFr/CpVT9MHitKp60bYFRSDryw6DPLep6kCg6dgPXSpV1Ebd11Ake2nBIGkGnpVISbZTkdcVFTkAYxv0pUqIF3Y4bOxz05VLs8nHTenpUqESUBzpONts1IHJwTsdwAKelSBlIYHSMYPPnU1XGQWPdPT+vKlSpfYQ7ZlIA2JHTYVETscsGI64xT0qCRF2zEA5JPjUWYcyCTt1pqVBoFmBJHhyJ2phKQCRsfKlSqguDkAZAKnnUNywbYY5ClSohIrJrZVGUbGxX21bErH9bkcDblSpUU1uJPvn30qVKkH/9k="/>
          <p:cNvSpPr>
            <a:spLocks noChangeAspect="1" noChangeArrowheads="1"/>
          </p:cNvSpPr>
          <p:nvPr/>
        </p:nvSpPr>
        <p:spPr bwMode="auto">
          <a:xfrm>
            <a:off x="168275" y="-533400"/>
            <a:ext cx="16859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8920" name="AutoShape 14" descr="data:image/jpeg;base64,/9j/4AAQSkZJRgABAQAAAQABAAD/2wCEAAkGBwgHBgkIBwgKCgkLDRYPDQwMDRsUFRAWIB0iIiAdHx8kKDQsJCYxJx8fLT0tMTU3Ojo6Iys/RD84QzQ5OjcBCgoKDQwNGg8PGjclHyU3Nzc3Nzc3Nzc3Nzc3Nzc3Nzc3Nzc3Nzc3Nzc3Nzc3Nzc3Nzc3Nzc3Nzc3Nzc3Nzc3N//AABEIAHYAsQMBIgACEQEDEQH/xAAcAAABBQEBAQAAAAAAAAAAAAAFAAECAwQGBwj/xABFEAACAQMCAwQGBgcECwEAAAABAgMABBESIQUxQRMiUWEGcYGRobEUIzJSwdEHQlNyk+HwYoKS8RUkMzRUY3N0g7LSQ//EABkBAAMBAQEAAAAAAAAAAAAAAAABAgMEBf/EACIRAQEAAgICAgMBAQAAAAAAAAABAhEDEjFRIUEEExRhIv/aAAwDAQACEQMRAD8A5cNc74umGPJaksl1n/ez/hWpZywG3Qc/51IoWwNePLP86Vki5lEBcTIrEyAN4jB8N6ujuLt2AWRW36IN+tZ51YqwaQLgjUoJA35DFaeHlhPCHfv5xpU5GCKI0+LHtHo76K8PsBDeQyXDSugbeTSBkA8hjI9ddNQf0e4nZ3HDLCGO7gaf6NHqjEgLZ0jpRimwKlWTiXErPhkPbX1wkKdNR3PqHM15/wAf/SLLIHh4OnYpyM0gy59Q5D405LQ9IkmjiUtLIqKOZY4Fc5fenXBLOV4xJLcdmMs0CBl545kjPPpXkkt1PeP211NJK7HJaRiT8azs51sMnfY+dXMPZbetL+kfgJ5i8X1w5+Rqxf0hejx5zXCjxMDV5Boxz5VMgKvKn+uFt75w/idlxKHtbC5inTrobJHrHStdfO0N1c2somspZIZV5PE5U/Cuu4P+kXjVtphvbZL4YwrfYkJ8yNj7qm8dPb0njzPHw55YrgwyRnUpAzqI5KR1BNeTcQs5Z+LzyX8kcaxNrfD40knzznYg78uRozxDjnHbpnnvZ1t7Z1wLaJAVG/InBOcdeXqoF9Mnu+LtLK57dNtfZDS2TjGnkd+orh/IustAP4xYi0vJTobsZZSIMhcaRt8OW3gfCiUHppxax4ba2fDextVgHZsyRhzIR5kcqGGZTOZUGt1JCE4JXf1YxisjaXt5SxTtw2rCnB8NwRvy8fCjg5P+5vwnL/HU8N/SXxm1uFPEUhu4eTKECMPMEflXYz/pC4R/ok3lpmafUAbVu7IPE+oePKvJYImkONAaToDXVei/o/JcXSyTrH2SDVyO5H4V6Gcxgx3Wz0k9LfSO94c01lbNwy005LjvSMP3iNvZv515xL2zSF5C7uxyzOSxPrPWvWvSQI3D+wAQADud3YY6DwrgJLFy5LyMM9Aq7fCjjy/wZT5BO/8Asz7jSox9AH7Z/cv5Uq07X0nQZLK8aZ2Kj7QqK3Q0E5zjwOam3fBGcbc6ytbZb6tmVj1A2FcuWN20s2vndZlVgpTGMEsDr336VfZOskiPNIVYyAgAhcbisEO7DKsGXOCNxsfhUlzJMWYlWJVjnr0z8KUmm08D8Vtd38iOhRykSJpDgMAoABx6gOtF429JrW3IXis4ijUnSLhjjFAuD37W2l1sxcYLRmTBI65B2JPqwK7ixvC9i31KwtKhGMDboDgH21d5OPGfNZ5S7cvJBxC+lMtzJLcSkY1OrN86a54BeJGSsbamAxkAbnpua6aWG5lUf6wucYHc/nWOaG8QFSUkDdI1OffmsZz4/VP4BF4ZdhQWV8k47ukjNdBH6HvIImW2Ko6g96Ugn41r9HLK4eV5r+ApDCchBkh26D5k0QueKXTPIJHwH2UjYr7KvHlK4xy976OvblxJCyAHYhz881kh4azQyM1se0BwgYnB28M10zcRec9jch2Viwzp2HnQWf8A0nayuY5oxGXDqSNQwenlWk5Z9ouLPJwzKRf6qFJ1a+mN9qwW8drayLIkrlySU7zHSK3XVzftqWS4gCttkLj31i+joGKrojwxPdG3PzG9F5MS1dDE+r6OZkLSDswzB5tO2cbjcAc+nShs7RYCP2zEqFkL4LZ646H5mqJJpiuGm3xpzpGcDzpJPi3aBpNWs5Z5GLMT765ObDvdyiVP6VGUkMcZQlj9ZgnB+GM7A4/CowxiSJjOr6sEMR3RjY4wPVSsXtItba2jZsALswUeOaUtz2muQd5sZxqIHL4VHFj1z8BuseHRvcRiJCGOdyTXdIicMslhiA1OBq/CgHozbxtMZtaukY1s2okYq3iPEzNeu0b90/qgZ8K68s91cmoXGXJtyFxk89O3Tr765qSPJ5j31s4pfsUUPIu2zDG4NBjcTPsLlsdCIxiqnLMUZRr7H+0vvpVj7SX/AIl/4Yp6f9GJaCDlhuAPUKjkRhtCrkkZLb1UM45oPb/KqJn0kfXqhG+Nf4Uu0a7hIxVpAwGrUWJY9M9BUHdWkO5KY269f8/fVJClDmVHbPPl1rVBA08sYDqJGRm3I2A8fXmpuStu79FbTgs1lIskOLgOwMuvfBO2PiK6i3tbGGIRRxu4HVizH315/wAHu7jh0SGM2xuI5NaymIl86SACc7jyx511XDvSLiV6sbScZtYWWbU0f0fmv3dyNvjWGeWvktyi7W8BOFgk9mR+NMbWDrBJ7mPyota8YgSLFzL2r/eRBGPdk1bJxe3KkJFJ5MHGR8Kn9vHPNCcPD0h4dGiRsNQ1kYPM/wAsUMuLRGY6opc+WqiLcckfYRAL57mqX4k7H7LAeoVP9PGYebZfuTD1Fqg1tGUOpJPDOth19dbzftjY+/A/CmW7duRBz/aFH9GHotAMtvGrtl5R/wCVh+NVmGM7iWXPX6010LSSFc4UjzaqNeftYz6wKr+nj9DqBNEpHfuJgPKSq/oi5/3i4G+41g/hRyeFZYJUIXvoRtjmRQ65m4irZh4TDIAcnXOgNOfkYX6LqFWtoklrCxllGVBxqHX2Voawi+jyntHI0HZsHp6qoshxCCOKGbgIfSApdbnB9exrpuH2sEqq00Eial76O7beI5kVX7cPQ6k8KWNgIIyFMm7HA5dBQsp39iPao3oteRx3MmoylTyAUjYdBWVrSPA+ufy5H8KU5uMaBb6PU2Mpj/pKcnxod9Fxjvx5/wC3Sjs9lGzEteSDwBA/KsrWSasC5BHnGfzFV+3hvktBvYHxj/gL+dKiP0Jf+IX+EfzpU+/CNPPILmKVSQDt0GxFW9tan/8ANifZ+VBbdZ4ZAWGnA2yD8a0hgCAwI67iiYQpgNQW0dzFK6W2lV2Z9S+4ZG58qr4faGW6iVo27RopNJZtGrBH3sY8hWK1v5rVWWDuknOsHvD300HEZ472OaOWVZgW7yvuSfPNadMdfAko9DZXM4EltbiaCQ948znPkfhir5YJ7UfX27QKP2ilP/bGaCQ8a40I+zkuXeMnlJJkH2EYrTa8Tu7cHsLieDrpjkKr8KjLil8UdRi1vrqIBreYhfJ8g+yiVv6QzpgTxhh4psfdQWPjdyzjto7e6TH2J4UbP97AYe+i3CLOw4/cG3sBJYXxUtFBK/axS4G4DHvKfI5rDP8AHlGrBmDi0VyMRy7/AHTsRWg3TDPfkz+8a4ueB4nkWSPTJGxVlz+sOYqUHELmAkJK2ByDHNcuXFrwff27IzMVB0Oc+Y/Kn1yBO8p9Rciuct+Msf8AbRe0Ma2C4D99Mb+OKz6WH2GBKSdO+rGMBs/MU5bTzC58k/Kg/bONj2WPPNVmc5061UnopIz76JjaY19I6aiD6wPnvSMjMABIf69RoVrfAK8tyakshyNatjxFVMKBmPtPvnGMnatOspD9rJPsoVbMSQELKCfvVZcXRZiAwIzgVtjho05HGcsdvOoCWNEYasHyNYZbwqB58smqDdsx/WPtH4VN+Ca5CCMJuOXKqzEhGDEp/eUVl7V3zgNsefLNRMhU/Zw39pqkNX0eP9lD8PzpVj+kN98e6lT2bz+bLyMQxyefuqBUgZJwCM4qYGVIA1ebGn7M5zkbDByRivShKgpO6nIG2GqOMDGMY6YNaY7eaYExQySL95E299XQ8NuSR9XpzsS7Bce2gbZxIwxzwfDHxq1DvqKkt11EYFEhwuxgKte8UjjfrHbQNI3vOkVrjueB2elrbhcl3L0e/k2/wJgH2k0u0nlNyjJwvht/xJzFw+0eXT9po9kj82Y7D311XC5LP0ULXKzRX/FipUGEkwQZ5kMd3PToOdAb/jvEL6JYmuOyt12W3iQJGo8Ao2rB2jMd5HY+NRly+k3IQnuGuJGdmLMzFiWYbk8+VVlxg5cDPmazKck7bnqTmn7TSpJZQR1XGK59bSuEmRjt8j1VJJdJyrMPUazByVI7h8CCT8qkjSA4IG3l+dLQgnBdLssiBjnY7ZNa+62yhsdASPGgveJPL+6cflWiC5MeNQYjwY86i4+lTISAlXbJA5bHPw/lWiNXVx9YDnxY5+FZ7a6SUb6QOmd8VvtSGcBc77ajGQKctXK3Qho7fLAhm2XbpWW4Z2yBv+8eXurW8+vZMFRsvM1huXlP2AAw5LqwKrKntQyyScsDHgnKq2iVWP1j6vE93I8udM7sy4kY6s8sk492Kr0BTuoVsbnNYW0jhYeZLMfOUj8KcyIpOIQPErvTOuolstscZJwPVv66QTQoxJpA5YBJPvqewS7f/lfFvypU237WSlRsbceJo1HdtIR1+znHvqQvJ17ygKOfdXFZg4xv86mrb5A9xr0e9ZbXPd3Uoy0kz+ALHeqC2o/WB88u9+dWaiDu2PIYGadAG3wT5n86i5WkiAWOAd/X0qSxIdipI86tCnGRgD106nIOe95gZqd0GjjOANXs61Z2eNu8N+lMD+rgjPspAyY5HFIJaAObFh0GdqkI1I/2aZ8S1Vh87FvPA51ML1ySfDG9AT7TAJLH2CmWQHkHJ/tHBpsEN3uQ64AqWQneB3pGRw2A6vipoE8A3hVQ1HZ3GR/W1SGObOcD2fOkGqNQeePVR2wmeC2LZU52QHwHOgNshkmSNGYliAADyNFridUAWPZEGlfUP6z7a0x8bOXTV9LjGxYjfcPsDVbu24DoBnb+jtQO5vCjDU+ATsaeC9ZjlX1csZO4rDklVMoKsXO7lnA6lgBz8tqkhBOmF43A3JA5e6sK3cLH63OoddNWFxIuVyQNxnbP5e6sbKbU8xGCXXIAO7AD5VU6EnJKsOfdbH9c6qSCV15YVuZxzPl/lSMXdxIGI6swGG8OY+NSZ8W/7Vf8Q/8AqnqnRH+zT3ilTDlmA092XBG/KpI+cZcseu2M0lQKSAwFLYHBUZruYrAVHJR86kAjDJyd9hVYPM6PURtUmbDYGc4znxo0Ex4jHzq0YLdQfDNZtyRkYxy6U+o45ZYb9KQadShgCSOvOkrNq368iKqz3R3cA+0VHUd8HG+w/wA6A0HOCTjnvnaoq/TKAeAzVSuTjWB4Z2+dWKdRGBj20gsDJnz8jmnMgXl7sYqGgt1p/s5bB+FSaQk17lQFPLBB+NMQW2ZdvNt6QbB7oOM7Y3NQkfDaW08+cmcigCnDDFBDNdSOuR9XGoIJBPM49XzrPLemTdTsTWGGGKKSR1B+tbU4YdcfKrGKodSqFz1G5qrl9BaXbDZUYbqyjFJ2BbLINu7sKy68YO58TzqLuzL3ftHyz0qNBe1wkJwV2HUVdHxLQdmJGdqxBZMjYkeBXGKmsOok5Tz32FFxg22NfLIcq4LeOg6s1cwmmwVCnG5Mox8PbQ3GneMxKRuMHnUxcSKe8cgjfB+dTcPR7X9nceFr/CpVT9MHitKp60bYFRSDryw6DPLep6kCg6dgPXSpV1Ebd11Ake2nBIGkGnpVISbZTkdcVFTkAYxv0pUqIF3Y4bOxz05VLs8nHTenpUqESUBzpONts1IHJwTsdwAKelSBlIYHSMYPPnU1XGQWPdPT+vKlSpfYQ7ZlIA2JHTYVETscsGI64xT0qCRF2zEA5JPjUWYcyCTt1pqVBoFmBJHhyJ2phKQCRsfKlSqguDkAZAKnnUNywbYY5ClSohIrJrZVGUbGxX21bErH9bkcDblSpUU1uJPvn30qVKkH/9k="/>
          <p:cNvSpPr>
            <a:spLocks noChangeAspect="1" noChangeArrowheads="1"/>
          </p:cNvSpPr>
          <p:nvPr/>
        </p:nvSpPr>
        <p:spPr bwMode="auto">
          <a:xfrm>
            <a:off x="320675" y="-381000"/>
            <a:ext cx="16859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8921" name="AutoShape 16" descr="data:image/jpeg;base64,/9j/4AAQSkZJRgABAQAAAQABAAD/2wCEAAkGBxITEhQUExQWFhUXGBoaGBcYGRoYGBkbGhgYGBoYGxwbHCggGB8lHB0YIjEhJSkrLi4uFx8zODMsNygtLisBCgoKDg0OGhAPGi0kHCQsLCwsLCwsLCwsLCwsLCwsLCwsLCwsLCwsLCwsLCwsLCwsLCwsLCwsLCwsLCwsLCwsLP/AABEIALoBDwMBIgACEQEDEQH/xAAcAAABBAMBAAAAAAAAAAAAAAADAAIEBQEGCAf/xABEEAABAgQEAgUKBAQEBgMAAAABAhEAAyExBBJBUWFxBSKBkfAGExYyM1KhscHRQpLh8QcUs9IXJHOyFSM0Q2JyU4KT/8QAGQEBAQEBAQEAAAAAAAAAAAAAAAECAwQF/8QAKxEBAQACAQQBAwIGAwAAAAAAAAECEQMEEjFRIRNBkQVSFCJhgaHBMkJx/9oADAMBAAIRAxEAPwD2yfOCQ5imn+UctJYkRnyonFMskRy90bJTLCSpAV7zFJI6pcmh4eCIluh036UyveEL0ple8I56m4krcy3DhOZIcTHQCMxD1DHWguYLPwMmYllulQdSTluFFiSPxAHrcmjn9X+g6A9KZXvCF6UyveEcv4bDkAoQVLCl5VFJyBQAJTQVZX/k1oSgVEKCgF5gAk1Uwcesstajh+cb2OoPSmV7whelMr3hHLvmmBBbK6uqwUyiNFDqlqDcHSJSMORKPUyqDAhTlWV8yXBOUhikPls9hC5Dpj0ple8IXpTK94RzOVBeZ6FRD0Cmeii+gGwoAeES5nREx0pBzhQAAAU6iFVS5b/27IxeTV0unRvpTK94QvSmV7wjnfpNM1BR1A6qVSp39ar8G3oYCOkSlalJT1yopUhTDMc1WPAtbUPSJOTKz4n+TTo70ple8IXpTK94RzJjZcgkMesklzlKgoN6xUQX1qXL2YNEOYhKQQyVpqxs5LAEg1BG3CzX6y7R1P6UyveEL0ple8I5YVhiEgBKS5cULkgHWmvitchIN0hgSE/+wa2nE/pFHU3pTK94QvSmV7wjlVUrLVn09VJbQCr9+sNKFs5Bozaa1PdrxgOrPSmV7whelMr3hHKowwJbKxzUDCzVevLjeAzMLlegJF20ajEbvd4DrD0ple8IXpTK94RybMlBNCEvyrYM+0FTLTQs7iooGfxYQHVvpTK94QvSmV7wjk9UpIqW02rzA3jCkJ2HYIDrH0ple8IXpTK94RycZAuRTkAPH3h0uQDseQb6RNjq/wBKZXvCF6UyveEcoCQFKSkMHIc7Pr2Q4lLnLZ6GzsTXg4aGx1b6UyveEL0ple8I5NmkE9VIrtvbXXW/2iVM6MUlGZYSMyQoA+sQTRqagFQIowu9IbHVHpTK94QvSmV7wjktUsDYty8bQMgbQ2OwML5QS1lgRFxKmOHjjbydLYvDHUT5R7pido656DmPLB4RRX+V/slco5swATLWp0qOZ0kaa1yuTwD06ou5jpPyv9krlHgWFkBUtGZOUKzBkqdRPVJIP4erlNieVYxn4KBP6ifNlpZJAJQwWHGhKhlBFnuDRtSy8aEkicHAdKVFRBCwkAELBcgaZSKh+MWH/BEEKNcoUEpSTmUVJd1rFnIqQkMaWqYL0pgc+RKZaWYIzBGUhgDmzFI1zCh3sI4XKT4rNrXJK8ilIK3zP1h+FSw1RUVFC7ghrFyYKQky1hmOd0qJYAJACmzfiO6jRqCLfE9FrE15TqTMVkcJIUGTWr5iSSaAV2hmLmDKgS1JAT/3FJSH6qVE1OhOVqNUsC0d58/MaQcRLUnzZV+JIyuxLEWUWSlKFAlVs1a3BM3orCJyKmKWAFKYJlpBcEDNSpQioG5zM4h0jC5gVABWUgDqJLIoXS2ylNkScwq8TUSDLy+cSmgPqoJCiCleVXWcipFTXSrxnP58AZwyUgMoGhCZYV1mBoCWcAbAhgQxrFhiStkqASkFhRSkkswbMNQWUX/atw6FLLhKQRUuSAesDUqVQAjRr6uYsfM5s0wpCaBpdTKHqlfVLkFjQAitjHHLDeW6qsWFpmOZYYhnolLJUkpJr1iWcjUtqIhqKSoLKSalgUmWKgME5WAoXy6hJcFy93Nw5CCtKV5mIGUEghNCKhiGrrUUGsQE4MqCgRlUAC9AFBRYKSkXUSWClDcsGjrglU0snqdQMDe2jmlCKl3J07pisMUkLIqUirpcg3B2WwUaAetxiQrDhIWABly/hPrKAYJc1u1N0sLwOaMxSQCcxZwxJIeySKZhVydY6og4ZD0ASpJUaEVDhOarF2ADkcaF4FMkEkrN7dapZqJzKByxNxGZOX/l9UPmTfMAXJzAgqBFKMTW8MSnPfKkEksKaUozWfV6iAiLk5U5aAO4ysas4S9SLH8X1jH8uxBzdauZKhUBvWu9W/WCLWAGFaM2W2hYku4rtWsSChKk+oSSAEuXOoSWD9W5Y9+sBXYjDlTsHYAE1NWfXXTvhyk1YqDlyfhqzmjj94ItRQWLhnKVUrRrM+92FKRFTMrUmrkkBuTO2vygFOmA0LsX7/pAyrQjuqS2/dcQVcwmhNjXUtxNCefCBID5mcdwodS58PBWGJ+wsKm9O6Gpcly/P5Q9IYEEEWrxueevdCQkP9aMONXfsgE5Kda1hqBXXY8NoIQEki4eznnvBELvRJYHem1xSIhuHk+cWECqjQOWq2pJA7SYHMw2UBzU1IFQAdzvwhuEV17bnQc666hoziZe4LEUfXw8PuAJufHwiV5wHMUhKbdVL5aAA1JJcs97k2oIiFJd6cv3h0s8voYUZmS9hr4EDKYNNXbh9YETVoRU3oBQ/mcPSvnpX9RMda+T3sxyjkfoA/5rD/60v/emOuPJ72Y5RoQvK/2SuUeI9GYQpXlCxkFNFK0JBXmysCQa/wDlW7e3eWHslco8ZOAyJdCikFQAKUqKsqnWzBYyckFw4BNIzlNgi8MlAC8qFLUodeWFZyUunJ6xc3dmFVBnrBBhl+bUCvqlmdTjJkSSbOoMqwfVgkkxGOGCVJSvMlmzguvKcwUSEAi7KI1qH1iXhsERmVL86BMKQpJNkkWcFlN1anbTXlcU8Ic9SAgKmSgFuGBYuVEgKcEn1rsRfcCI2PwGSYnKVkJzABicpc1rV3YBy7WsYtJgSFqC8xCMqh1g4o5ypDVKaPUg1LVhsuQ5K5ctDJd1rqOqSUm5AV61AKkCoDg6x+JoipzThlZOYJALOMywAMwOZRJDlwGAsWDxJw0xeXPuSCM6urUEEJDdYcaBnqzRZfy6KlJX5zIWUDdLhgxA1BOlGD1jK8OkOpkmYwZIHUIykWa7C4HGtG0IWCwhaaQ6iOsJZALUzFZdySaJq+oe5JMMtMwhKipKWPVFACoinqk0KUm9XbSDYeQEHMJbMKsFdR2J1FaXYVI0rEoI9frBIUxFQouczAVZQpY7AgXjnlLFVk5AShISSyUvlUWANSb0OjUq5tR44QVLdbJQz9YkskB0t1kvUhwWFBd42ASigqKgANE1YhWj5Tq5N930irVKSpKnQrKkF2OVQcgBQIFSQ5vWzVrcZ8ikRJDlQbIOsA5CkipBB9UGoYUYuHLMRzZZzEjIAFAgMo26xzaVNwxuavE6asgZQ+bMxIIKyMzAljZizVzcBdTBlSxNkVBDKSgkDLRLks+w51MdUV2IcJKldUgqLCxJ6oZKahqV3Z6PDShAQagEuS6QUvldgVOonSlBXaLOdLIRlI6zhlJy5WoagpzEsLUIobsRDmYAEkgFVHIBcuQS4fQNrfvgKpEhz1hQu4AzEFqCjvcfpB8LJS6WdIJALMwPWAO7F7XrrCSgkKZDCoLsToAokFlEm2zmFKlsCWUCQCARVgWdyKdVi7HaAz0thykp1A/+o2YNdjV+FaxUISR1QGepoCQKOS/ZbjvG34mXLVJSyXygHNlqcqWP6k3A0017FZg+m6rm+ouNaU24kIEpa1MWCgBqwbh+9aCCGSwzUBvUjewepPx2h7AKpZksaE239XuvWBJlAg5lEHfS5GgLMPtAMmJ2rQVsb1F9xAkKSS6g4+Zpp3xNkIOVy5YMAGApqau3PeI5lgAVfYbWiCOQ5OnBq/DxWCTEE0oeQ/SsFUgPqz+s1Ho/Ohp8YwiU5DWPeBu+kAzzZTY9liYdLk+cUATfTlfUC3gxJVIABJFA/ElhuzM4MLzOYs1BVwKbgClhWrfoRWT5Zdg1KFrcoYPDRInyTqN671PdA14due0FBUkHnGBz7rwYSyOfbaBk3fnSKqV0H/1WH1/50v8AqJjrbye9mOUcldB/9Thzb/nSv96Y618nvZjlFELyw9krlHkAkJJEoLYpKiSkkuG6xD+sDQvU22j1/wAsPZK5R570QgAFRSHZwBYAEAJZVmqHrqwjOXhKrpSPNgFaUrUczkJLoSVGhBDOWJah6xvclmYYJDtMV7wSkZusCklqMBQam9GizUhKrqAXbKDVi501L2fQ2iNNlrBCTmUoipKQkJCqMBZhe/2jMmxX4OSAMzO+dwpVS6R6oTdq3GsZxOEmJS5UpVQSU1JY9XrfhoS7jQVFBFjgZCgpK2DMGIZ7gioURR6ChuLvB1BSGF0AEGgChUmxSx3qRX4aFKuUo5MxKVeqArsYnKQkAgByLZalmeWuSVhQWpnUAGHWDeqwNk5s1RU19YM8qZkWHAdVnIDhJqyRcEu9xDkYdmDK3BUQ5dzVyGYKP5tjWwV6MGFqGZjmAAAdLKclyMoto5OlC4jCOjwVHIohQ9ZIcZg9iSQxzPpq9otV4dQzEdYkgnISTQOxJoA9q7QmDHqVc72LXoKMBUPUu5aJVVqJBUkpmMhY45iLgAVdmcuXawiL/LIJDO5YBRSU7ZctQbZjWxZhqLybgwUjioOOtSjPo7cYgqwoL5mUAwCQ6QAD1STR67kuPigqmIJA9brOUkpdJApldL04gXu7RFmJLoIJYEAABgH1B/ESKVI7ItcXh2Y11BuxzFJ9WgYEHmwq94WJw5URmBNWyuU5QA5D8XIYXjQhrmBJICgUuVEUJJD6B8rHMdQN4FMkLqQpJYDYvdidmcjrHS+kWEyQ/wCFSad49U/ajml4FLlKBYIcWrqLVcEgi+mh1iIpJuGyqIciY+V3LkNT1qX1A57wGXhqA1IAvY3Zqh60+lYuZuCCWCiLUBOjbki78LQldGEqP4bsxdn9alKWoDoz7gWTLUZV08BUnrbX3Iq5Ym1CanF4epSzE3LOD+IJ0qLkU+cbDgsN6wD6gBySli3WB1+ggeKwT5h1uso3oAQqoL2oXu1y51DT1yDlbq1PJiSaEk9tPpApWHuVClmobh7d4aovaNkVgSEu9lXUCmwLUIdwwtStNDD5HRbpoC5y/hJG5pprR3uIgokSxkyuSKuzA2BoKtcd3KBTcPR1etYBgwetgLNW8bD/ACRuKDY9XRz+3FuMN/4cS34RUuA9HpTmDYfcQa7LwZoGU7tWwJ0D0resS8TggNQ9qAdjl61D8PnepwpoQHJpapYP+K5FdKd7g/kWHq2BrYUrXjqw3EEUPmOtRy3eNXIIY62OncROHCgALBw1anQ1LH4dulp5gswqANXZtRfmxgScGVdVIYUehaoejA5iWNoUVeJkFNNU6h/v8RFY3VzEXOsbSqSySA5UWPIsbNepa20a7NwpBUGIKfWcW35RIK9fi8CWfH6RImE1GnxER5jH7xpUvoP/AKrDt/8ANK/qJjrXye9mOUcldBf9Vh/9aX/UTHWvk97Mco0qF5YeyVyjQsPJBJCSrMDTM7UOr+t2V1tWN98sPZK5RqkiSDRmtagLaU3o7RRESsWV6p2ffcudeFze8FWUuyASB6pT+Iuakm4fV7ROOHHrZRWh7mBt4+cdGEZRfKxplNKDV9a9lOMTSAqlrysMzW6v4Wr1iLPSphxTQHL1yahQcqZzXKbXr8YsAeqAkgOwoPmeLnvN4EtJQ5AD6kiraDlE0IM+QmmVKg+qVAVcE8Tqa7aw/wAwSnKn1lD/ANdQ4begLl4LMlEkEKa56utqJLeHhqQL/ZSjcWZ7bfSLAKSh3ZwzAMaavVmuLC1LPDpyVUchuLk6MA25PKkSESWvUEsHDCt77/eGVcgsK6lnv2gfcw0rCAwJKn1ANaAUsKV4aQwyKgEAu9eYdnodzwbkImZC7WLfbXSuukPkyn1B5u9dvj2iGhUTMCp1HKCxN2bU22PHhA5uBDvqQ1wKu5sK89i0Xpw7hn73s37Gu0MThw4DB69lKcrinARRrBwLUDFNWCmageo1AaundDMTgwVBu5WYsS5TXRqvSl942fE4cMNdSOPxc9lzDFYcgCj/ACre5iDX5eAzZczHjQAciBVqd5tq5XRlgpLClHdr7X073rF0qRlqWAINDQNwA2DfWHT5RGj1duItQt8dog15MqhINhrQ8gNTa0GVhEqL8WDbigLa6Gn1i3GHSS71vRuTHVvtBZeETQZXG1rqL1N9fBgNYX0aQ2U0ASyXcCgFSNPvBldHksl8wYuH50uGAu3HsjZZOD1JfXhfxwpCl9HgWudOQA+kNDW5HQ6j1bvbiH/E9A4I7qRKk9GJQMtN2cmrWZ6MeEbCjCNXUWp9oEvDu73r+vOkNI13/h+7gCwqXYvty/asQ8dhLpAZ/iS1xswtxjZJ0kAUYvc7CmmtYgTpWh4hreP3iaFCjBAesBUaO5trcC1eHcOaoqVWrGmmjdthF5h8GVFz9v3jEzo5AU7ObDvreJYNd82sJIIoakjWtlamw1iOrowl3AZ7cgzcdK8OMbZMknLaoHH5RBThzz8fGJMZE007pXoFJcocUoAm9b0/W0apiMIpLuksKEizvrHrasK1x8r66cqxRdN+TJmHMiqlGrkgAAWpYWvvGlaH0GCMTh/9aV/UT3R1p5PezHKOfcP5ImXiJS8rpRkLp98LS5IuwDnsjoLye9kOUaVC8sPZK5RWS5QAdksLUYPvFn5Y+yVyiPl1oN/pDekqLiJYY0HdfW0RcrZa62YB3+cT1Sncu9aeNYGuRuS5r+0TviImQ3pXXu+P3jKy/rB9iS1aX+PKDnCingwkYWn7P8ozM5sQJkk1rTmaV+L/AEhshJYudBtW+x3Bap1ifPl9Qu1LPa9KtQxHwcipLUHbV699O541MpZtQkS6m4G7l9Cz3Ihk1Js7DiQW3pprTjziXMQHLnRiDtwN7/KBlBuOyw737fhF2BSyWsHbf4eG0iTh+3ibcT9IApI1Ndt3vbmILKULHtY07O2GxNlodnBOkPEn5ePBiNJm14+PHZFlhzYRVRpklx45QLzLdvhuVotlS4EuRSv7QRX+a0oPHDxSGeZ4Ghp363ixErWHolOP0vEFWjB3Y008Pzg4wyQAGfxaJwkM8ZYbQEdGG8VjPmwKxIWqjRFmLgBTSIhq+Hfwgyh8oGRvVoCLNlkjhc7NEUBI4xPxCnDQ2Xg6a1ibENac1fH7RgYcm9otUSUi8PBSLRLRVfyJgCsIBcvFjiF1iESYbEaahI0pAZlPtEmbWwrEUqtSJs2HNURePS/J72Q5R5rNTHpXk97Ico1FQvLD2SuUV6JwTZy93N+UWHlh7JXKKYJtWFukqScZehpx/SsCV0glqpPJ/sHaI81TBn7ojqJvZu+MfCbWCOkkgepy61+US8Jj0kF0sw3MUQntYn7atTxeEiaTyar01rCaO6rLE4kqcMALGp4Mx8XgOHF8vb8e/XviOieACKRJwqgGa0bmtLs4yyb1fhp4fvEMWDyvRt2iYEGGzZW8NptArxejPtBkoYW8P9miUZY2HjwIUpH3/WGwCVL3HdTx+kTpKiOG8DyaQaXLJ4w2J0lQPbEkSYgoUE3P3iVJxoVQXi7U7zV4ZMGwh5mQ0B4bDQl4ZPYQ2digKC8QV4gmJuGz5ioEoCGrmNEaZMJiXKJs6dO2EBUFGw7YGs1pCJU2vERi8kibYStjuYeJ5VERM0vyr47omSl1c+NI55dRIm2Qa6wTzeodoymakWYRhM7aOV6vD1TYMwG5TS0Rps0VpEpU7du6BLmDYd0cr12E+1TuVkyedIX80nwImKUDdIhmcCwHcI5ZfqHH6TuQZs1BffTuj0Xye9kOUaFMn9VQIDsRbhG++T3shyj29Jzzmls+zpjdoXlh7JXKNQROJBrXt/aNv8sPZK5RrycMlQS5IOmZLE0uwG9jHfky7fJkhhZY1fxd9YG5c8PH0tFlKw6A4LuDqaUFeYgyZcuyMuZnqco7d9RSOH1vUZ2p5SVEUB4cPH1jKJKmtfhz7qRaImAOCwU6QzFqg0fhwjOInFJUAASCav1WBYk03+kcrz5faM7qvMlVmLWZy/PfX5xNwstQuO03ESJBzWBYEVOr/GChwfF453q8pfmG6kyZbi8GMoawCTNytSJ4D2j0cfN3xqVG8zSEmQTYRNTJo5oBraBTcalPqjt+0dLydv8AyVhMjKHUW+cR52INQkNxgc6eTeAecjzZ9Xr4kTYUyUTrr8YyJTVBYw9Sx47oYVcfHj5R571WW0WcnGpKRnLHgKH7QKf0gKhILb6mK1S9NeMDmKtGM+tzs1C5VNE8CwjP80mK9U0dlngZfw0ee9XyJurE4pJ0jBxSRpFZlVs8Mq8Yy6rkP5lirGpF4GekUneICz3aP94hTZzXPwjjepzrP8y3OOR28vFIEvpJI1A4M0Uq8Ukaj6mKzpTEOGAPZ3nuDGLjllndJ8tpPSI0IiMvpdALFQfmPH7x5/iZ1C6lfm1GvGKuYkmrk9sevHo7l5y/wuq9LmdOSwHzppxiCvypkj8Yr2/TePOky1RhaTW8dcf07D75Ve2+3oA8q5Juotv4EIeUcm+a/OPOwVg0hFJ1i39M4796va9Ow3TEqYCEkVoHDVO0eo+T3shyjmfo6efPyRp52X/vTHTHk97Ico93RdNOCZSXy3hNIXlh7JXKNfn9KKyBwCXdR42dOxb5avGweWHslco1Y4LqkFdRUPUPyenxjpz54467r7/0uRLWN8ytVsRQXDFrX2jE5YcJAU7mwLu1q0NgX3+BUYXqsSNLACxejc4L5kDUE8vG3eTHivLhK57gM4gpNzQBQcAi5DWc3Ln5CIgnTEqy5k1ArVq1IZr2rxixMtKqmpNzrd4yZCKEJDjXtsa1iXqOP0bgeGxBUUkgJApSx4sPmPjB/PMd4VANBQAtpw5Q3zlfrHn5OWW70loyVnjBJWKmIBMsgmlFWuHN9ohLmGla7fvDQtzeOU57jdxO5Z4jElR6yn2q3cBaAed28UiEuZluHrTl9oyFt45WjGfPlvZ3Jfni1/HbAl4oP63jSIoV4P07IjzJnC9zSg4RjLnt+KncsjiHevYDbSBKxqWr+piCGqx0uPvxMDMwPf5UADxyy5U705WLTRjTQxGVi3cP4v8ArEVU0MC3Zb9oGtqOwG3yjH1rE70grBYOR+0EVia0VyHZ9IgEhquzHt4NA5wDdUuWr9O2E5LSZLAYw76/fj2wJXSFHJHijW3ilnyphBAYMA1RdnqfjFFiULBqaEvf58bR6ePj77ruWWtxxHSqMrOKcdtt41HpLFuSQruJa9ex4gLWd9q/eAsz6mPbw8Ewvnbe6kqxZ3J7YZMxJ3PfAFvv40gKo9cxi7EXMBDM/bDVENUdnwgBQd4xWOsxUbzzW0gfn4EVm1ICc0amMVIM/sEBVOB3gdWgJHKNyCf0asfzEiv/AHZf+9MdPeT3shyjlrokf5iR/qy/6iY6l8nvZDlHTCNRC8sPZK5Rq4Vwe3zjaPLD2SuUal5+mm1I8nW/9f7/AOmeT7JLns2gZJ4uYGrE0Y9/yjBxqWd2246x4rL6cxElTs0OlrNqhvHfABjKv8waUFYwnEmvCz86DufujGWGV+xodUwvXf4cfhCqx+8NlzFHv7X8Uhy3AoNdu/hHKpoNVqP9u/nGEsK1rp2/DXvhqQb6CggiVGg7fHbHO/0Z0yV9tPDeNYapYarhm7jaEkOXpX40bsb6iFNk3pdnPYf0jGWvNA1kPen77d0MmTGIDfpw+sF82HNr91LfOBrbf7bd9445avhkNU0fH9/HGATLhiAW7D4tCmTkJqV+NQfhFdO6QQ+l9/HCJOK3wmqn50mlRw7Q/wAoj4jEoDnMDw2t9vhFHiuli/V1rqOMVcyY9ySTHq4+ht+cmphWxzelUZhWor43oT3RCmdLPwFYo1KYOTWBzJvz7Y9WPR4RrsXq+kkkH4Vfl3/UxW4iclTl9XiET+0ZJpXujtjwY4+FmJxU3ipjAJPbAgYwZw1jtMWtCE9+2v6QKaq1GpATP4EQ1a43MVOUw8ePBga1coGVaQu2NyB+WlIEstGSt4aW1ixTFqeBkwQnaBmNxUjok/5iR/qy/wDemOpfJ72Q5Ry10UP8xI/1Zf8AUTHUvk97Ico6YNRC8sPZK5R53QtVQ4Ur8Lx6N5WoJlK5R5vK6SwwFMx4ZTy/EWP6ROTGXW2tS+UmXhBfOW4p+xiXKwLC6SOR8d4gKulCWaUQC7eqkaaJHGHIxaiXAAA3L1F9vAjhn2/el7RU4JemlaE13o1dYUqaTaj3Gl1D4xhOMUTWzd5JFIGZqXcDttxNTT948HLyYSbjhlcZ4S1TBqABSnwgf8yCWBrrzpEadiAaFmcU1r+rQEZWYFgRzrbsN++PJc8axcksqe52YaWN32hwVqdLbW/eIMwAmhzHUGg0c3vBpZQbK2G++kZy5JJ8M7Ss2gaooLV4+NYCZpr8dmqOxrQ4ICWrcfEUJ4AiGTJgDg8LNoGjhlyzSbCXNLkDTblSGTkEg3Dse3jel4IqcHaz2Hd31+cDnzQkEa/LxWM/U+fiG1HjEAa1/V7d0VMwuYucaoFiVWs3N4rphCdamvYBH0uLP23Krlk7d+nGGhJHH5QSZODk6WgHn82rXj1z/wAaNzVt2nSMKIvCUQfHw+cCKhHRWUgto8My7nx4eMTJjAM3ZGPPhNGvqb6QgZML+PhDUOK3Hj9YYtdfG0LzrxvSszZpMAmTK/OHr5wMmNRSVMDWhoXDQO6GmNBxVCJ1jBtDCYqko0gbw4w1YiiX0Sf8xI/1ZX9RMdT+T3shyjlToYf5nD/60r+omOrOgEtLHKOmLcSsfhQtLRp87yJQ5KaPxJ+cb3GItxl8xWhp8jiNTd9L3f4xn0QPvGN7hRi8WF84z8J2xo3oor31Qw+R5P4j9LN8o3yFE+hx/tn4ids9NCV5Gk3UfHi8Z9DyzZlWa/ZG+QofQ4v2z8Q7Z6aCnyMYuCX3h48kT7x+Eb3CiXp+G+cJ+IduPpoivJFRuow1XkaSXJPh/uY32FE/huH9mP4h2Y+mhjyPNamt/GkDV5EAkklTkvc+OyPQIUX+G4f2T8Q7MfTzw+QaePeYAv8AhxKNSFfmV949KhRqcPHPGM/C9s9PMj/DORsr8yvvCH8MpHuq/Ov7x6bCjXZj6NR5kf4ZyDor8yvvGP8ADGR7qvzr+8enQodmPo1HmCv4YYc/hP5lfeGj+FuH90/nX/dHqMKHZj6NR5af4V4b3D+df90L/CvDe4r86/7o9ShRe2ejUeWp/hVhh+BX51/3Qh/CrDe4r86/7o9ShQ7Z6NR5Z/hThvcV+df90Y/wowvuK/Ov+6PVIUO2ejUeWD+FGF9xX51/3Rj/AAnwvuK/PM/uj1SFDUNR5Uf4TYX3Ffnmf3Rg/wAJcJ7iv/0mf3R6tChqGo806M/hVg5cxEzzZzIUlST5yYWKS4LZmNd49FwsnKGgwjMVX//Z"/>
          <p:cNvSpPr>
            <a:spLocks noChangeAspect="1" noChangeArrowheads="1"/>
          </p:cNvSpPr>
          <p:nvPr/>
        </p:nvSpPr>
        <p:spPr bwMode="auto">
          <a:xfrm>
            <a:off x="168275" y="-1600200"/>
            <a:ext cx="48577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 name="Group 1">
            <a:extLst>
              <a:ext uri="{FF2B5EF4-FFF2-40B4-BE49-F238E27FC236}">
                <a16:creationId xmlns:a16="http://schemas.microsoft.com/office/drawing/2014/main" id="{1AF6F631-5E54-E77F-7D49-DD7E42769D36}"/>
              </a:ext>
            </a:extLst>
          </p:cNvPr>
          <p:cNvGrpSpPr/>
          <p:nvPr/>
        </p:nvGrpSpPr>
        <p:grpSpPr>
          <a:xfrm>
            <a:off x="3251501" y="1940023"/>
            <a:ext cx="5641730" cy="3752459"/>
            <a:chOff x="3392488" y="1879600"/>
            <a:chExt cx="5792787" cy="3994150"/>
          </a:xfrm>
        </p:grpSpPr>
        <p:pic>
          <p:nvPicPr>
            <p:cNvPr id="38918" name="Picture 10" descr="http://www.ok.gov/conservation/images/Ellis%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18796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8" descr="http://www.currygreen.com/images/Lawn_Watering__basics_004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3676650"/>
              <a:ext cx="319246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20" descr="http://www.cartinafinland.fi/en/imagebank/image/63/63855/farmhouse+-+yard+638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49" y="3784600"/>
              <a:ext cx="268446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2" descr="https://encrypted-tbn0.gstatic.com/images?q=tbn:ANd9GcTHwl3QsfTov7oXlgRdtXLKChY2EFBbFOCbpgqAxW2GJKPHLmN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013" y="1879600"/>
              <a:ext cx="28622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B13254A5-ECF7-1A53-AAE4-32DC634BF49B}"/>
              </a:ext>
            </a:extLst>
          </p:cNvPr>
          <p:cNvSpPr>
            <a:spLocks noGrp="1"/>
          </p:cNvSpPr>
          <p:nvPr>
            <p:ph type="sldNum" sz="quarter" idx="12"/>
          </p:nvPr>
        </p:nvSpPr>
        <p:spPr/>
        <p:txBody>
          <a:bodyPr/>
          <a:lstStyle/>
          <a:p>
            <a:pPr>
              <a:defRPr/>
            </a:pPr>
            <a:fld id="{05B5FD54-5F88-40A5-B8A5-3AAAFEFDD8AE}" type="slidenum">
              <a:rPr lang="en-US" altLang="en-US"/>
              <a:pPr>
                <a:defRPr/>
              </a:pPr>
              <a:t>7</a:t>
            </a:fld>
            <a:endParaRPr lang="en-US"/>
          </a:p>
        </p:txBody>
      </p:sp>
    </p:spTree>
    <p:extLst>
      <p:ext uri="{BB962C8B-B14F-4D97-AF65-F5344CB8AC3E}">
        <p14:creationId xmlns:p14="http://schemas.microsoft.com/office/powerpoint/2010/main" val="396928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29730" y="337021"/>
            <a:ext cx="5679754" cy="707397"/>
          </a:xfr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a:bodyPr>
          <a:lstStyle/>
          <a:p>
            <a:pPr algn="ctr" eaLnBrk="1" hangingPunct="1"/>
            <a:r>
              <a:rPr lang="en-US" altLang="en-US" sz="3200" b="1">
                <a:latin typeface="Goudy Old Style"/>
              </a:rPr>
              <a:t>Exempt uses of surface water...</a:t>
            </a:r>
          </a:p>
        </p:txBody>
      </p:sp>
      <p:sp>
        <p:nvSpPr>
          <p:cNvPr id="34819" name="Rectangle 3"/>
          <p:cNvSpPr>
            <a:spLocks noGrp="1" noChangeArrowheads="1"/>
          </p:cNvSpPr>
          <p:nvPr>
            <p:ph type="body" sz="half" idx="1"/>
          </p:nvPr>
        </p:nvSpPr>
        <p:spPr>
          <a:xfrm>
            <a:off x="126189" y="1758382"/>
            <a:ext cx="3367087" cy="384824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lIns="91440" tIns="45720" rIns="91440" bIns="45720" rtlCol="0" anchor="t">
            <a:normAutofit fontScale="92500"/>
          </a:bodyPr>
          <a:lstStyle/>
          <a:p>
            <a:pPr marL="0" indent="0">
              <a:buNone/>
            </a:pPr>
            <a:endParaRPr lang="en-US" altLang="en-US" sz="2400" dirty="0">
              <a:latin typeface="Calibri"/>
              <a:cs typeface="Calibri"/>
            </a:endParaRPr>
          </a:p>
          <a:p>
            <a:pPr marL="170815" indent="-170815" eaLnBrk="1" hangingPunct="1">
              <a:lnSpc>
                <a:spcPct val="90000"/>
              </a:lnSpc>
            </a:pPr>
            <a:r>
              <a:rPr lang="en-US" altLang="en-US" sz="2400" dirty="0">
                <a:latin typeface="Calibri"/>
                <a:cs typeface="Calibri"/>
              </a:rPr>
              <a:t>Livestock watering</a:t>
            </a:r>
          </a:p>
          <a:p>
            <a:pPr marL="170815" indent="-170815"/>
            <a:r>
              <a:rPr lang="en-US" altLang="en-US" sz="2400" dirty="0">
                <a:latin typeface="Calibri"/>
                <a:cs typeface="Calibri"/>
              </a:rPr>
              <a:t>Emergency fire- </a:t>
            </a:r>
          </a:p>
          <a:p>
            <a:pPr marL="0" indent="0">
              <a:buNone/>
            </a:pPr>
            <a:r>
              <a:rPr lang="en-US" altLang="en-US" sz="2400" dirty="0">
                <a:latin typeface="Calibri"/>
                <a:cs typeface="Calibri"/>
              </a:rPr>
              <a:t>   fighting uses</a:t>
            </a:r>
            <a:endParaRPr lang="en-US" dirty="0">
              <a:latin typeface="Calibri"/>
              <a:cs typeface="Calibri"/>
            </a:endParaRPr>
          </a:p>
          <a:p>
            <a:pPr marL="170815" indent="-170815"/>
            <a:r>
              <a:rPr lang="en-US" sz="2400" dirty="0">
                <a:latin typeface="Calibri"/>
                <a:cs typeface="Calibri"/>
              </a:rPr>
              <a:t>Some forest management practices</a:t>
            </a:r>
          </a:p>
          <a:p>
            <a:pPr marL="170815" indent="-170815"/>
            <a:r>
              <a:rPr lang="en-US" altLang="en-US" sz="2400" dirty="0">
                <a:latin typeface="Calibri"/>
                <a:cs typeface="Calibri"/>
              </a:rPr>
              <a:t>Land management practices</a:t>
            </a:r>
          </a:p>
          <a:p>
            <a:pPr marL="170815" indent="-170815"/>
            <a:r>
              <a:rPr lang="en-US" altLang="en-US" sz="2400" dirty="0">
                <a:latin typeface="Calibri"/>
                <a:cs typeface="Calibri"/>
              </a:rPr>
              <a:t>Fish protection</a:t>
            </a:r>
          </a:p>
          <a:p>
            <a:pPr marL="170815" indent="-170815"/>
            <a:r>
              <a:rPr lang="en-US" sz="2400" dirty="0">
                <a:latin typeface="Calibri"/>
                <a:cs typeface="Calibri"/>
              </a:rPr>
              <a:t>Rainwater catchment</a:t>
            </a:r>
            <a:endParaRPr lang="en-US" altLang="en-US" sz="2400" dirty="0">
              <a:latin typeface="Calibri"/>
              <a:cs typeface="Calibri"/>
            </a:endParaRPr>
          </a:p>
          <a:p>
            <a:pPr marL="457200" lvl="1" indent="0">
              <a:buNone/>
            </a:pPr>
            <a:endParaRPr lang="en-US" altLang="en-US" sz="2400" b="1" dirty="0">
              <a:solidFill>
                <a:schemeClr val="folHlink"/>
              </a:solidFill>
              <a:latin typeface="Calibri"/>
              <a:cs typeface="Calibri"/>
            </a:endParaRPr>
          </a:p>
        </p:txBody>
      </p:sp>
      <p:sp>
        <p:nvSpPr>
          <p:cNvPr id="34820" name="Text Box 4"/>
          <p:cNvSpPr txBox="1">
            <a:spLocks noChangeArrowheads="1"/>
          </p:cNvSpPr>
          <p:nvPr/>
        </p:nvSpPr>
        <p:spPr bwMode="auto">
          <a:xfrm>
            <a:off x="2996191" y="5780361"/>
            <a:ext cx="6067246" cy="584775"/>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a:latin typeface="Calibri"/>
                <a:cs typeface="Calibri"/>
              </a:rPr>
              <a:t>...do not require a water right</a:t>
            </a:r>
          </a:p>
        </p:txBody>
      </p:sp>
      <p:sp>
        <p:nvSpPr>
          <p:cNvPr id="34821" name="Text Box 6"/>
          <p:cNvSpPr txBox="1">
            <a:spLocks noChangeArrowheads="1"/>
          </p:cNvSpPr>
          <p:nvPr/>
        </p:nvSpPr>
        <p:spPr bwMode="auto">
          <a:xfrm>
            <a:off x="4421146" y="1288214"/>
            <a:ext cx="300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latin typeface="Arial"/>
                <a:cs typeface="Arial"/>
              </a:rPr>
              <a:t>ORS 537.141</a:t>
            </a:r>
            <a:endParaRPr lang="en-US" b="1"/>
          </a:p>
        </p:txBody>
      </p:sp>
      <p:grpSp>
        <p:nvGrpSpPr>
          <p:cNvPr id="3" name="Group 2">
            <a:extLst>
              <a:ext uri="{FF2B5EF4-FFF2-40B4-BE49-F238E27FC236}">
                <a16:creationId xmlns:a16="http://schemas.microsoft.com/office/drawing/2014/main" id="{56655943-C51A-901F-88D3-961688D74805}"/>
              </a:ext>
            </a:extLst>
          </p:cNvPr>
          <p:cNvGrpSpPr/>
          <p:nvPr/>
        </p:nvGrpSpPr>
        <p:grpSpPr>
          <a:xfrm>
            <a:off x="3355363" y="1758382"/>
            <a:ext cx="5439693" cy="3793301"/>
            <a:chOff x="3929380" y="2130987"/>
            <a:chExt cx="3687431" cy="2403579"/>
          </a:xfrm>
        </p:grpSpPr>
        <p:pic>
          <p:nvPicPr>
            <p:cNvPr id="34822" name="Picture 8" descr="https://encrypted-tbn2.gstatic.com/images?q=tbn:ANd9GcQ7SFHIKQuMjk-LjAMF7ctuztcoLJdxJFqyB0JTRWe0e1cRp1jBp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380" y="2130987"/>
              <a:ext cx="1569402" cy="118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descr="https://encrypted-tbn1.gstatic.com/images?q=tbn:ANd9GcT4J_BzBa4fxkV1h-g5ZExs4s9oTPB0eMYIdBrbIvY1W-2LIEV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01" y="3378724"/>
              <a:ext cx="1775941" cy="115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6" descr="https://encrypted-tbn1.gstatic.com/images?q=tbn:ANd9GcSHmpRvlEG63RgfexiCS_9ZGEd3yXDWFGJVbK9BbpPYXlB6JU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505" y="3369091"/>
              <a:ext cx="1784900" cy="115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2" descr="https://sp.yimg.com/ib/th?id=HN.607993440192760820&amp;pid=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9275" y="2130987"/>
              <a:ext cx="2047536" cy="118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a:extLst>
              <a:ext uri="{FF2B5EF4-FFF2-40B4-BE49-F238E27FC236}">
                <a16:creationId xmlns:a16="http://schemas.microsoft.com/office/drawing/2014/main" id="{7D42B1E4-3863-5802-2D48-C6A62CA9B181}"/>
              </a:ext>
            </a:extLst>
          </p:cNvPr>
          <p:cNvSpPr>
            <a:spLocks noGrp="1"/>
          </p:cNvSpPr>
          <p:nvPr>
            <p:ph type="sldNum" sz="quarter" idx="12"/>
          </p:nvPr>
        </p:nvSpPr>
        <p:spPr/>
        <p:txBody>
          <a:bodyPr/>
          <a:lstStyle/>
          <a:p>
            <a:pPr>
              <a:defRPr/>
            </a:pPr>
            <a:fld id="{05B5FD54-5F88-40A5-B8A5-3AAAFEFDD8AE}" type="slidenum">
              <a:rPr lang="en-US" altLang="en-US"/>
              <a:pPr>
                <a:defRPr/>
              </a:pPr>
              <a:t>8</a:t>
            </a:fld>
            <a:endParaRPr lang="en-US"/>
          </a:p>
        </p:txBody>
      </p:sp>
    </p:spTree>
    <p:extLst>
      <p:ext uri="{BB962C8B-B14F-4D97-AF65-F5344CB8AC3E}">
        <p14:creationId xmlns:p14="http://schemas.microsoft.com/office/powerpoint/2010/main" val="1241680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6320" y="378541"/>
            <a:ext cx="4482457" cy="681631"/>
          </a:xfr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a:bodyPr>
          <a:lstStyle/>
          <a:p>
            <a:pPr algn="ctr" eaLnBrk="1" hangingPunct="1"/>
            <a:r>
              <a:rPr lang="en-US" altLang="en-US" sz="3200" b="1">
                <a:latin typeface="Goudy Old Style"/>
              </a:rPr>
              <a:t>Rainfall Catchment</a:t>
            </a:r>
          </a:p>
        </p:txBody>
      </p:sp>
      <p:sp>
        <p:nvSpPr>
          <p:cNvPr id="20483" name="Rectangle 3"/>
          <p:cNvSpPr>
            <a:spLocks noGrp="1" noChangeArrowheads="1"/>
          </p:cNvSpPr>
          <p:nvPr>
            <p:ph type="body" sz="half" idx="1"/>
          </p:nvPr>
        </p:nvSpPr>
        <p:spPr>
          <a:xfrm>
            <a:off x="185738" y="1414463"/>
            <a:ext cx="5016500" cy="4551362"/>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lIns="91440" tIns="45720" rIns="91440" bIns="45720" rtlCol="0" anchor="t">
            <a:normAutofit/>
          </a:bodyPr>
          <a:lstStyle/>
          <a:p>
            <a:pPr marL="0" indent="0" eaLnBrk="1" hangingPunct="1">
              <a:lnSpc>
                <a:spcPct val="90000"/>
              </a:lnSpc>
              <a:buNone/>
              <a:defRPr/>
            </a:pPr>
            <a:r>
              <a:rPr lang="en-US" altLang="en-US" b="1">
                <a:solidFill>
                  <a:srgbClr val="005DA6"/>
                </a:solidFill>
                <a:latin typeface="Calibri"/>
                <a:cs typeface="Calibri"/>
              </a:rPr>
              <a:t>USGS Rainfall Calculator:</a:t>
            </a:r>
          </a:p>
          <a:p>
            <a:pPr marL="513715" lvl="1" indent="-170815">
              <a:defRPr/>
            </a:pPr>
            <a:r>
              <a:rPr lang="en-US" altLang="en-US" sz="2400">
                <a:latin typeface="Calibri"/>
                <a:cs typeface="Calibri"/>
              </a:rPr>
              <a:t>“USGS Rainfall Data” </a:t>
            </a:r>
            <a:endParaRPr lang="en-US" altLang="en-US" sz="2400">
              <a:latin typeface="Calibri" panose="020F0502020204030204" pitchFamily="34" charset="0"/>
              <a:cs typeface="Calibri" panose="020F0502020204030204" pitchFamily="34" charset="0"/>
            </a:endParaRPr>
          </a:p>
          <a:p>
            <a:pPr marL="513715" lvl="1" indent="-170815" eaLnBrk="1" hangingPunct="1">
              <a:lnSpc>
                <a:spcPct val="90000"/>
              </a:lnSpc>
              <a:defRPr/>
            </a:pPr>
            <a:r>
              <a:rPr lang="en-US" altLang="en-US" sz="2400">
                <a:latin typeface="Calibri"/>
                <a:cs typeface="Calibri"/>
              </a:rPr>
              <a:t>Estimate your annual water needs</a:t>
            </a:r>
          </a:p>
          <a:p>
            <a:pPr marL="513715" lvl="1" indent="-170815" eaLnBrk="1" hangingPunct="1">
              <a:lnSpc>
                <a:spcPct val="90000"/>
              </a:lnSpc>
              <a:defRPr/>
            </a:pPr>
            <a:r>
              <a:rPr lang="en-US" altLang="en-US" sz="2400">
                <a:latin typeface="Calibri"/>
                <a:cs typeface="Calibri"/>
              </a:rPr>
              <a:t>Calculate your impermeable surface space</a:t>
            </a:r>
          </a:p>
          <a:p>
            <a:pPr marL="513715" lvl="1" indent="-170815">
              <a:defRPr/>
            </a:pPr>
            <a:r>
              <a:rPr lang="en-US" altLang="en-US" sz="2400">
                <a:latin typeface="Calibri"/>
                <a:cs typeface="Calibri"/>
              </a:rPr>
              <a:t>12 inches of rain</a:t>
            </a:r>
          </a:p>
          <a:p>
            <a:pPr marL="513715" lvl="1" indent="-170815">
              <a:defRPr/>
            </a:pPr>
            <a:r>
              <a:rPr lang="en-US" altLang="en-US" sz="2400">
                <a:latin typeface="Calibri"/>
                <a:cs typeface="Calibri"/>
              </a:rPr>
              <a:t>60 ft x 60 ft = 26,929 gallons</a:t>
            </a:r>
          </a:p>
          <a:p>
            <a:pPr marL="513715" lvl="1" indent="-170815" eaLnBrk="1" hangingPunct="1">
              <a:lnSpc>
                <a:spcPct val="90000"/>
              </a:lnSpc>
              <a:defRPr/>
            </a:pPr>
            <a:endParaRPr lang="en-US" altLang="en-US" sz="2000">
              <a:latin typeface="Footlight MT Light" pitchFamily="18" charset="0"/>
            </a:endParaRPr>
          </a:p>
          <a:p>
            <a:pPr marL="457200" lvl="1" indent="0" eaLnBrk="1" hangingPunct="1">
              <a:lnSpc>
                <a:spcPct val="90000"/>
              </a:lnSpc>
              <a:buFontTx/>
              <a:buNone/>
              <a:defRPr/>
            </a:pPr>
            <a:r>
              <a:rPr lang="en-US" altLang="en-US" sz="1800" b="1">
                <a:solidFill>
                  <a:schemeClr val="folHlink"/>
                </a:solidFill>
                <a:latin typeface="Footlight MT Light"/>
              </a:rPr>
              <a:t>	</a:t>
            </a:r>
          </a:p>
        </p:txBody>
      </p:sp>
      <p:pic>
        <p:nvPicPr>
          <p:cNvPr id="36870" name="Picture 8" descr="https://encrypted-tbn2.gstatic.com/images?q=tbn:ANd9GcQ7SFHIKQuMjk-LjAMF7ctuztcoLJdxJFqyB0JTRWe0e1cRp1jBp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156" y="1842294"/>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1" y="4309717"/>
            <a:ext cx="3575487" cy="199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7982" y="4315678"/>
            <a:ext cx="4246594" cy="199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2C8308E-836D-2ECD-201E-576D897F8E68}"/>
              </a:ext>
            </a:extLst>
          </p:cNvPr>
          <p:cNvSpPr>
            <a:spLocks noGrp="1"/>
          </p:cNvSpPr>
          <p:nvPr>
            <p:ph type="sldNum" sz="quarter" idx="12"/>
          </p:nvPr>
        </p:nvSpPr>
        <p:spPr/>
        <p:txBody>
          <a:bodyPr/>
          <a:lstStyle/>
          <a:p>
            <a:pPr>
              <a:defRPr/>
            </a:pPr>
            <a:fld id="{05B5FD54-5F88-40A5-B8A5-3AAAFEFDD8AE}" type="slidenum">
              <a:rPr lang="en-US" altLang="en-US"/>
              <a:pPr>
                <a:defRPr/>
              </a:pPr>
              <a:t>9</a:t>
            </a:fld>
            <a:endParaRPr lang="en-US"/>
          </a:p>
        </p:txBody>
      </p:sp>
    </p:spTree>
    <p:extLst>
      <p:ext uri="{BB962C8B-B14F-4D97-AF65-F5344CB8AC3E}">
        <p14:creationId xmlns:p14="http://schemas.microsoft.com/office/powerpoint/2010/main" val="3550376612"/>
      </p:ext>
    </p:extLst>
  </p:cSld>
  <p:clrMapOvr>
    <a:masterClrMapping/>
  </p:clrMapOvr>
</p:sld>
</file>

<file path=ppt/theme/theme1.xml><?xml version="1.0" encoding="utf-8"?>
<a:theme xmlns:a="http://schemas.openxmlformats.org/drawingml/2006/main" name="Office Theme">
  <a:themeElements>
    <a:clrScheme name="OWRD">
      <a:dk1>
        <a:sysClr val="windowText" lastClr="000000"/>
      </a:dk1>
      <a:lt1>
        <a:sysClr val="window" lastClr="FFFFFF"/>
      </a:lt1>
      <a:dk2>
        <a:srgbClr val="4C5F78"/>
      </a:dk2>
      <a:lt2>
        <a:srgbClr val="D3CCBD"/>
      </a:lt2>
      <a:accent1>
        <a:srgbClr val="005DA6"/>
      </a:accent1>
      <a:accent2>
        <a:srgbClr val="799A3D"/>
      </a:accent2>
      <a:accent3>
        <a:srgbClr val="7D6856"/>
      </a:accent3>
      <a:accent4>
        <a:srgbClr val="0F9AD6"/>
      </a:accent4>
      <a:accent5>
        <a:srgbClr val="4B7637"/>
      </a:accent5>
      <a:accent6>
        <a:srgbClr val="B8A999"/>
      </a:accent6>
      <a:hlink>
        <a:srgbClr val="0F9AD6"/>
      </a:hlink>
      <a:folHlink>
        <a:srgbClr val="954F72"/>
      </a:folHlink>
    </a:clrScheme>
    <a:fontScheme name="OWRD">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581_OWRD_Powerpoint Template-Standard_2018.potx" id="{E4AE9080-E6A7-4570-887A-AB0664088BA9}" vid="{AA34C523-8FC9-4436-8AA8-F7F90A3D2D9B}"/>
    </a:ext>
  </a:extLst>
</a:theme>
</file>

<file path=ppt/theme/theme2.xml><?xml version="1.0" encoding="utf-8"?>
<a:theme xmlns:a="http://schemas.openxmlformats.org/drawingml/2006/main" name="PowerpointTemplateStandard2018">
  <a:themeElements>
    <a:clrScheme name="OWRD">
      <a:dk1>
        <a:sysClr val="windowText" lastClr="000000"/>
      </a:dk1>
      <a:lt1>
        <a:sysClr val="window" lastClr="FFFFFF"/>
      </a:lt1>
      <a:dk2>
        <a:srgbClr val="4C5F78"/>
      </a:dk2>
      <a:lt2>
        <a:srgbClr val="D3CCBD"/>
      </a:lt2>
      <a:accent1>
        <a:srgbClr val="005DA6"/>
      </a:accent1>
      <a:accent2>
        <a:srgbClr val="799A3D"/>
      </a:accent2>
      <a:accent3>
        <a:srgbClr val="7D6856"/>
      </a:accent3>
      <a:accent4>
        <a:srgbClr val="0F9AD6"/>
      </a:accent4>
      <a:accent5>
        <a:srgbClr val="4B7637"/>
      </a:accent5>
      <a:accent6>
        <a:srgbClr val="B8A999"/>
      </a:accent6>
      <a:hlink>
        <a:srgbClr val="0F9AD6"/>
      </a:hlink>
      <a:folHlink>
        <a:srgbClr val="954F72"/>
      </a:folHlink>
    </a:clrScheme>
    <a:fontScheme name="OWRD">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ission PPT Template" id="{C472A071-1983-4FA3-81F3-E91FC47FC3CD}" vid="{1BFBDC49-2EBD-47DF-92C6-258140D4CA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f18f3d6-d974-4737-8a41-995e016a8266" xsi:nil="true"/>
    <lcf76f155ced4ddcb4097134ff3c332f xmlns="cebcf1ca-482a-4e8f-b791-682097223f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29DF1F30A5F34CB417B361D8069E12" ma:contentTypeVersion="11" ma:contentTypeDescription="Create a new document." ma:contentTypeScope="" ma:versionID="26ef04b8cb016b40beb9356878c03960">
  <xsd:schema xmlns:xsd="http://www.w3.org/2001/XMLSchema" xmlns:xs="http://www.w3.org/2001/XMLSchema" xmlns:p="http://schemas.microsoft.com/office/2006/metadata/properties" xmlns:ns2="cebcf1ca-482a-4e8f-b791-682097223fd5" xmlns:ns3="0f18f3d6-d974-4737-8a41-995e016a8266" targetNamespace="http://schemas.microsoft.com/office/2006/metadata/properties" ma:root="true" ma:fieldsID="ce4b42b0714ae863cc97b14e32fb3d7d" ns2:_="" ns3:_="">
    <xsd:import namespace="cebcf1ca-482a-4e8f-b791-682097223fd5"/>
    <xsd:import namespace="0f18f3d6-d974-4737-8a41-995e016a826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cf1ca-482a-4e8f-b791-682097223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bc13bb2-4050-4808-9050-3ebd68b2d7b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18f3d6-d974-4737-8a41-995e016a826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ad1c3de-dc05-4333-bd25-024f3b244312}" ma:internalName="TaxCatchAll" ma:showField="CatchAllData" ma:web="0f18f3d6-d974-4737-8a41-995e016a826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947E45-4CF8-4AD5-B3B9-3165F1C750B5}">
  <ds:schemaRefs>
    <ds:schemaRef ds:uri="http://www.w3.org/XML/1998/namespace"/>
    <ds:schemaRef ds:uri="cebcf1ca-482a-4e8f-b791-682097223fd5"/>
    <ds:schemaRef ds:uri="http://schemas.microsoft.com/office/2006/metadata/properties"/>
    <ds:schemaRef ds:uri="http://purl.org/dc/terms/"/>
    <ds:schemaRef ds:uri="http://schemas.microsoft.com/office/infopath/2007/PartnerControls"/>
    <ds:schemaRef ds:uri="http://purl.org/dc/dcmitype/"/>
    <ds:schemaRef ds:uri="http://schemas.microsoft.com/office/2006/documentManagement/types"/>
    <ds:schemaRef ds:uri="0f18f3d6-d974-4737-8a41-995e016a8266"/>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8F29655D-3BDA-4911-9920-3A42CE5827A3}">
  <ds:schemaRefs>
    <ds:schemaRef ds:uri="0f18f3d6-d974-4737-8a41-995e016a8266"/>
    <ds:schemaRef ds:uri="cebcf1ca-482a-4e8f-b791-682097223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A275EB-29E6-4816-AF50-3D4304807B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OWRD PowerPoint Template (1)</Template>
  <TotalTime>336</TotalTime>
  <Words>3453</Words>
  <Application>Microsoft Office PowerPoint</Application>
  <PresentationFormat>On-screen Show (4:3)</PresentationFormat>
  <Paragraphs>497</Paragraphs>
  <Slides>33</Slides>
  <Notes>31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Arial</vt:lpstr>
      <vt:lpstr>Calibri</vt:lpstr>
      <vt:lpstr>Courier New</vt:lpstr>
      <vt:lpstr>Footlight MT Light</vt:lpstr>
      <vt:lpstr>Georgia</vt:lpstr>
      <vt:lpstr>Goudy Old Style</vt:lpstr>
      <vt:lpstr>Helvetica Neue</vt:lpstr>
      <vt:lpstr>Lato</vt:lpstr>
      <vt:lpstr>Open Sans</vt:lpstr>
      <vt:lpstr>Source Sans Pro Web</vt:lpstr>
      <vt:lpstr>Times New Roman</vt:lpstr>
      <vt:lpstr>Wingdings</vt:lpstr>
      <vt:lpstr>Office Theme</vt:lpstr>
      <vt:lpstr>PowerpointTemplateStandard2018</vt:lpstr>
      <vt:lpstr>Applegate Water Security Education Day</vt:lpstr>
      <vt:lpstr>Agenda</vt:lpstr>
      <vt:lpstr>OWRD is a state agency</vt:lpstr>
      <vt:lpstr>Commission and Department</vt:lpstr>
      <vt:lpstr>How we achieve this</vt:lpstr>
      <vt:lpstr>Waters of the State</vt:lpstr>
      <vt:lpstr>Exempt uses of ground water...</vt:lpstr>
      <vt:lpstr>Exempt uses of surface water...</vt:lpstr>
      <vt:lpstr>Rainfall Catchment</vt:lpstr>
      <vt:lpstr>The 1909 Water Code</vt:lpstr>
      <vt:lpstr>The Permit System</vt:lpstr>
      <vt:lpstr>Water Rights: The Basics</vt:lpstr>
      <vt:lpstr>Managing your water rights</vt:lpstr>
      <vt:lpstr>Instream Water Right Act</vt:lpstr>
      <vt:lpstr>Allocation of Conserved Water</vt:lpstr>
      <vt:lpstr>Reservoirs</vt:lpstr>
      <vt:lpstr>BASIN STORAGE</vt:lpstr>
      <vt:lpstr>BASIN STORAGE</vt:lpstr>
      <vt:lpstr>Reservoir Storage</vt:lpstr>
      <vt:lpstr>Drought Declarations</vt:lpstr>
      <vt:lpstr>Overall Drought </vt:lpstr>
      <vt:lpstr>Precipitation </vt:lpstr>
      <vt:lpstr>Snowpack </vt:lpstr>
      <vt:lpstr>Water Year to Date- Streamflow's</vt:lpstr>
      <vt:lpstr>LOOKING AHEAD</vt:lpstr>
      <vt:lpstr> Drought Tools</vt:lpstr>
      <vt:lpstr>Water Project Grants &amp; Loans</vt:lpstr>
      <vt:lpstr>Feasibility Study Grants</vt:lpstr>
      <vt:lpstr>Other Resources</vt:lpstr>
      <vt:lpstr>Ways to Participate in Water Management and Research!</vt:lpstr>
      <vt:lpstr>PowerPoint Presentation</vt:lpstr>
      <vt:lpstr>Feel free to contact us!</vt:lpstr>
      <vt:lpstr>Thanks for joining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PARRISH Sue R * WRD</dc:creator>
  <cp:lastModifiedBy>PARRISH Sue R * WRD</cp:lastModifiedBy>
  <cp:revision>36</cp:revision>
  <cp:lastPrinted>2017-12-07T22:13:39Z</cp:lastPrinted>
  <dcterms:created xsi:type="dcterms:W3CDTF">2023-10-11T15:35:53Z</dcterms:created>
  <dcterms:modified xsi:type="dcterms:W3CDTF">2024-02-03T00:15:29Z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0x0101002529DF1F30A5F34CB417B361D8069E12</vt:lpwstr>
  </property>
  <property fmtid="{D5CDD505-2E9C-101B-9397-08002B2CF9AE}" pid="3" name="MediaServiceImageTags">
    <vt:lpwstr/>
  </property>
  <property fmtid="{D5CDD505-2E9C-101B-9397-08002B2CF9AE}" pid="4" name="MSIP_Label_09b73270-2993-4076-be47-9c78f42a1e84_Enabled">
    <vt:lpwstr>true</vt:lpwstr>
  </property>
  <property fmtid="{D5CDD505-2E9C-101B-9397-08002B2CF9AE}" pid="5" name="MSIP_Label_09b73270-2993-4076-be47-9c78f42a1e84_SetDate">
    <vt:lpwstr>2023-10-16T20:49:22Z</vt:lpwstr>
  </property>
  <property fmtid="{D5CDD505-2E9C-101B-9397-08002B2CF9AE}" pid="6" name="MSIP_Label_09b73270-2993-4076-be47-9c78f42a1e84_Method">
    <vt:lpwstr>Privileged</vt:lpwstr>
  </property>
  <property fmtid="{D5CDD505-2E9C-101B-9397-08002B2CF9AE}" pid="7" name="MSIP_Label_09b73270-2993-4076-be47-9c78f42a1e84_Name">
    <vt:lpwstr>Level 1 - Published (Items)</vt:lpwstr>
  </property>
  <property fmtid="{D5CDD505-2E9C-101B-9397-08002B2CF9AE}" pid="8" name="MSIP_Label_09b73270-2993-4076-be47-9c78f42a1e84_SiteId">
    <vt:lpwstr>aa3f6932-fa7c-47b4-a0ce-a598cad161cf</vt:lpwstr>
  </property>
  <property fmtid="{D5CDD505-2E9C-101B-9397-08002B2CF9AE}" pid="9" name="MSIP_Label_09b73270-2993-4076-be47-9c78f42a1e84_ActionId">
    <vt:lpwstr>efd8e823-189f-4025-9154-7038bb3298c7</vt:lpwstr>
  </property>
  <property fmtid="{D5CDD505-2E9C-101B-9397-08002B2CF9AE}" pid="10" name="MSIP_Label_09b73270-2993-4076-be47-9c78f42a1e84_ContentBits">
    <vt:lpwstr>0</vt:lpwstr>
  </property>
</Properties>
</file>